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4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5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6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7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8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drawings/drawing9.xml" ContentType="application/vnd.openxmlformats-officedocument.drawingml.chartshapes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drawings/drawing10.xml" ContentType="application/vnd.openxmlformats-officedocument.drawingml.chartshapes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drawings/drawing11.xml" ContentType="application/vnd.openxmlformats-officedocument.drawingml.chartshape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94" r:id="rId2"/>
    <p:sldId id="284" r:id="rId3"/>
    <p:sldId id="289" r:id="rId4"/>
    <p:sldId id="290" r:id="rId5"/>
    <p:sldId id="283" r:id="rId6"/>
    <p:sldId id="265" r:id="rId7"/>
    <p:sldId id="266" r:id="rId8"/>
    <p:sldId id="287" r:id="rId9"/>
    <p:sldId id="286" r:id="rId10"/>
    <p:sldId id="285" r:id="rId11"/>
    <p:sldId id="288" r:id="rId12"/>
    <p:sldId id="261" r:id="rId13"/>
    <p:sldId id="270" r:id="rId14"/>
    <p:sldId id="269" r:id="rId15"/>
    <p:sldId id="271" r:id="rId16"/>
    <p:sldId id="273" r:id="rId17"/>
    <p:sldId id="274" r:id="rId18"/>
    <p:sldId id="291" r:id="rId19"/>
    <p:sldId id="275" r:id="rId20"/>
    <p:sldId id="295" r:id="rId21"/>
    <p:sldId id="276" r:id="rId22"/>
    <p:sldId id="277" r:id="rId23"/>
    <p:sldId id="280" r:id="rId24"/>
    <p:sldId id="278" r:id="rId25"/>
    <p:sldId id="281" r:id="rId26"/>
    <p:sldId id="293" r:id="rId2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76" autoAdjust="0"/>
    <p:restoredTop sz="92460" autoAdjust="0"/>
  </p:normalViewPr>
  <p:slideViewPr>
    <p:cSldViewPr snapToGrid="0">
      <p:cViewPr varScale="1">
        <p:scale>
          <a:sx n="78" d="100"/>
          <a:sy n="78" d="100"/>
        </p:scale>
        <p:origin x="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deheer\AppData\Local\Microsoft\Windows\Temporary%20Internet%20Files\Content.Outlook\UL5ZUJ44\Copy%20of%20Book2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chartUserShapes" Target="../drawings/drawing8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monahan\AppData\Local\Microsoft\Windows\Temporary%20Internet%20Files\Content.Outlook\4V8F13IR\Copy%20of%20Book2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monahan\AppData\Local\Microsoft\Windows\Temporary%20Internet%20Files\Content.Outlook\4V8F13IR\Copy%20of%20Book2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monahan\AppData\Local\Microsoft\Windows\Temporary%20Internet%20Files\Content.Outlook\4V8F13IR\Copy%20of%20Book2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chartUserShapes" Target="../drawings/drawing9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deheer\AppData\Local\Microsoft\Windows\Temporary%20Internet%20Files\Content.Outlook\UL5ZUJ44\template%20for%20turnover%20and%20retention%20graphs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chartUserShapes" Target="../drawings/drawing10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deheer\AppData\Local\Microsoft\Windows\Temporary%20Internet%20Files\Content.Outlook\UL5ZUJ44\BVC%20Turnover%20and%20Retention%20graphs-2017.xlsx" TargetMode="External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chartUserShapes" Target="../drawings/drawing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6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deheer\Documents\Health%20Services%20Turnover.xlsx" TargetMode="Externa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hire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strRef>
              <c:f>Sheet1!$B$1:$M$2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 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Sheet1!$B$3:$M$3</c:f>
              <c:numCache>
                <c:formatCode>#,##0.00</c:formatCode>
                <c:ptCount val="12"/>
                <c:pt idx="0">
                  <c:v>9</c:v>
                </c:pt>
                <c:pt idx="1">
                  <c:v>19</c:v>
                </c:pt>
                <c:pt idx="2">
                  <c:v>25</c:v>
                </c:pt>
                <c:pt idx="3">
                  <c:v>12</c:v>
                </c:pt>
                <c:pt idx="4">
                  <c:v>16</c:v>
                </c:pt>
                <c:pt idx="5">
                  <c:v>19</c:v>
                </c:pt>
                <c:pt idx="6">
                  <c:v>24</c:v>
                </c:pt>
                <c:pt idx="7">
                  <c:v>24</c:v>
                </c:pt>
                <c:pt idx="8">
                  <c:v>25</c:v>
                </c:pt>
                <c:pt idx="9">
                  <c:v>20</c:v>
                </c:pt>
                <c:pt idx="10">
                  <c:v>21</c:v>
                </c:pt>
                <c:pt idx="11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4B-4659-A2AA-62AD362034B7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term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Sheet1!$B$1:$M$2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 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2"/>
                <c:pt idx="0">
                  <c:v>19</c:v>
                </c:pt>
                <c:pt idx="1">
                  <c:v>27</c:v>
                </c:pt>
                <c:pt idx="2" formatCode="#,##0.00">
                  <c:v>17</c:v>
                </c:pt>
                <c:pt idx="3" formatCode="#,##0.00">
                  <c:v>20</c:v>
                </c:pt>
                <c:pt idx="4" formatCode="#,##0.00">
                  <c:v>18</c:v>
                </c:pt>
                <c:pt idx="5" formatCode="#,##0.00">
                  <c:v>23</c:v>
                </c:pt>
                <c:pt idx="6" formatCode="#,##0.00">
                  <c:v>16</c:v>
                </c:pt>
                <c:pt idx="7" formatCode="#,##0.00">
                  <c:v>17</c:v>
                </c:pt>
                <c:pt idx="8" formatCode="#,##0.00">
                  <c:v>26</c:v>
                </c:pt>
                <c:pt idx="9" formatCode="#,##0.00">
                  <c:v>25</c:v>
                </c:pt>
                <c:pt idx="10" formatCode="#,##0.00">
                  <c:v>15</c:v>
                </c:pt>
                <c:pt idx="11" formatCode="#,##0.00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B4B-4659-A2AA-62AD362034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35282304"/>
        <c:axId val="433534624"/>
        <c:axId val="397762560"/>
      </c:bar3DChart>
      <c:catAx>
        <c:axId val="435282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33534624"/>
        <c:crosses val="autoZero"/>
        <c:auto val="1"/>
        <c:lblAlgn val="ctr"/>
        <c:lblOffset val="100"/>
        <c:noMultiLvlLbl val="0"/>
      </c:catAx>
      <c:valAx>
        <c:axId val="433534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35282304"/>
        <c:crosses val="autoZero"/>
        <c:crossBetween val="between"/>
      </c:valAx>
      <c:serAx>
        <c:axId val="397762560"/>
        <c:scaling>
          <c:orientation val="minMax"/>
        </c:scaling>
        <c:delete val="1"/>
        <c:axPos val="b"/>
        <c:majorTickMark val="none"/>
        <c:minorTickMark val="none"/>
        <c:tickLblPos val="nextTo"/>
        <c:crossAx val="433534624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 Child Care Center </a:t>
            </a:r>
            <a:b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Hires and Terminations</a:t>
            </a:r>
            <a:endParaRPr lang="en-US" sz="36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2668611548556431"/>
          <c:y val="2.59720659917510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8355818022747153E-2"/>
          <c:y val="2.4481002374703159E-2"/>
          <c:w val="0.87939868766404194"/>
          <c:h val="0.92750656167979006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'CCC 2017'!$A$3</c:f>
              <c:strCache>
                <c:ptCount val="1"/>
                <c:pt idx="0">
                  <c:v>New Hires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strRef>
              <c:f>'CCC 2017'!$B$2:$M$2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'CCC 2017'!$B$3:$M$3</c:f>
              <c:numCache>
                <c:formatCode>#,##0.00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1</c:v>
                </c:pt>
                <c:pt idx="7">
                  <c:v>2</c:v>
                </c:pt>
                <c:pt idx="8">
                  <c:v>2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75-465C-BB20-443C3AC05AAC}"/>
            </c:ext>
          </c:extLst>
        </c:ser>
        <c:ser>
          <c:idx val="1"/>
          <c:order val="1"/>
          <c:tx>
            <c:strRef>
              <c:f>'CCC 2017'!$A$4</c:f>
              <c:strCache>
                <c:ptCount val="1"/>
                <c:pt idx="0">
                  <c:v>Terminations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'CCC 2017'!$B$2:$M$2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'CCC 2017'!$B$4:$M$4</c:f>
              <c:numCache>
                <c:formatCode>#,##0.00</c:formatCode>
                <c:ptCount val="12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75-465C-BB20-443C3AC05A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88212792"/>
        <c:axId val="288213120"/>
        <c:axId val="374523344"/>
      </c:bar3DChart>
      <c:catAx>
        <c:axId val="288212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88213120"/>
        <c:crossesAt val="0"/>
        <c:auto val="1"/>
        <c:lblAlgn val="ctr"/>
        <c:lblOffset val="100"/>
        <c:noMultiLvlLbl val="0"/>
      </c:catAx>
      <c:valAx>
        <c:axId val="288213120"/>
        <c:scaling>
          <c:orientation val="minMax"/>
          <c:max val="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88212792"/>
        <c:crosses val="autoZero"/>
        <c:crossBetween val="between"/>
      </c:valAx>
      <c:serAx>
        <c:axId val="374523344"/>
        <c:scaling>
          <c:orientation val="minMax"/>
        </c:scaling>
        <c:delete val="1"/>
        <c:axPos val="b"/>
        <c:majorTickMark val="none"/>
        <c:minorTickMark val="none"/>
        <c:tickLblPos val="nextTo"/>
        <c:crossAx val="288213120"/>
        <c:crossesAt val="0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6524823150162458E-2"/>
          <c:y val="1.3368020620729967E-2"/>
          <c:w val="0.81434298707771557"/>
          <c:h val="0.94233995458073416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'CLC 2017'!$A$3</c:f>
              <c:strCache>
                <c:ptCount val="1"/>
                <c:pt idx="0">
                  <c:v>New Hires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strRef>
              <c:f>'CLC 2017'!$B$2:$M$2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'CLC 2017'!$B$3:$M$3</c:f>
              <c:numCache>
                <c:formatCode>#,##0.00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5D-433F-8D4E-FC5A61BE7BE2}"/>
            </c:ext>
          </c:extLst>
        </c:ser>
        <c:ser>
          <c:idx val="1"/>
          <c:order val="1"/>
          <c:tx>
            <c:strRef>
              <c:f>'CLC 2017'!$A$4</c:f>
              <c:strCache>
                <c:ptCount val="1"/>
                <c:pt idx="0">
                  <c:v>Terminations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'CLC 2017'!$B$2:$M$2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'CLC 2017'!$B$4:$M$4</c:f>
              <c:numCache>
                <c:formatCode>#,##0.00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55D-433F-8D4E-FC5A61BE7B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88212792"/>
        <c:axId val="288213120"/>
        <c:axId val="374523344"/>
      </c:bar3DChart>
      <c:catAx>
        <c:axId val="288212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88213120"/>
        <c:crosses val="autoZero"/>
        <c:auto val="1"/>
        <c:lblAlgn val="ctr"/>
        <c:lblOffset val="100"/>
        <c:noMultiLvlLbl val="0"/>
      </c:catAx>
      <c:valAx>
        <c:axId val="28821312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crossAx val="288212792"/>
        <c:crosses val="autoZero"/>
        <c:crossBetween val="between"/>
      </c:valAx>
      <c:serAx>
        <c:axId val="374523344"/>
        <c:scaling>
          <c:orientation val="minMax"/>
        </c:scaling>
        <c:delete val="1"/>
        <c:axPos val="b"/>
        <c:majorTickMark val="none"/>
        <c:minorTickMark val="none"/>
        <c:tickLblPos val="nextTo"/>
        <c:crossAx val="288213120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0786417322834653E-2"/>
          <c:y val="5.9533837785628131E-2"/>
          <c:w val="0.90071809383202095"/>
          <c:h val="0.90538683368136963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'ELC 2017'!$A$3</c:f>
              <c:strCache>
                <c:ptCount val="1"/>
                <c:pt idx="0">
                  <c:v>New Hires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strRef>
              <c:f>'ELC 2017'!$B$2:$M$2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'ELC 2017'!$B$3:$M$3</c:f>
              <c:numCache>
                <c:formatCode>#,##0</c:formatCode>
                <c:ptCount val="12"/>
                <c:pt idx="0">
                  <c:v>4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4</c:v>
                </c:pt>
                <c:pt idx="7">
                  <c:v>1</c:v>
                </c:pt>
                <c:pt idx="8">
                  <c:v>1</c:v>
                </c:pt>
                <c:pt idx="9">
                  <c:v>4</c:v>
                </c:pt>
                <c:pt idx="10">
                  <c:v>2</c:v>
                </c:pt>
                <c:pt idx="1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BC-42C9-AF70-5164ACEA9CF6}"/>
            </c:ext>
          </c:extLst>
        </c:ser>
        <c:ser>
          <c:idx val="1"/>
          <c:order val="1"/>
          <c:tx>
            <c:strRef>
              <c:f>'ELC 2017'!$A$4</c:f>
              <c:strCache>
                <c:ptCount val="1"/>
                <c:pt idx="0">
                  <c:v>Terminations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'ELC 2017'!$B$2:$M$2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'ELC 2017'!$B$4:$M$4</c:f>
              <c:numCache>
                <c:formatCode>#,##0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2</c:v>
                </c:pt>
                <c:pt idx="8">
                  <c:v>0</c:v>
                </c:pt>
                <c:pt idx="9">
                  <c:v>3</c:v>
                </c:pt>
                <c:pt idx="10">
                  <c:v>0</c:v>
                </c:pt>
                <c:pt idx="1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BC-42C9-AF70-5164ACEA9C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88212792"/>
        <c:axId val="288213120"/>
        <c:axId val="374523344"/>
      </c:bar3DChart>
      <c:catAx>
        <c:axId val="288212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88213120"/>
        <c:crosses val="autoZero"/>
        <c:auto val="1"/>
        <c:lblAlgn val="ctr"/>
        <c:lblOffset val="100"/>
        <c:noMultiLvlLbl val="0"/>
      </c:catAx>
      <c:valAx>
        <c:axId val="288213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88212792"/>
        <c:crosses val="autoZero"/>
        <c:crossBetween val="between"/>
      </c:valAx>
      <c:serAx>
        <c:axId val="374523344"/>
        <c:scaling>
          <c:orientation val="minMax"/>
        </c:scaling>
        <c:delete val="1"/>
        <c:axPos val="b"/>
        <c:majorTickMark val="none"/>
        <c:minorTickMark val="none"/>
        <c:tickLblPos val="nextTo"/>
        <c:crossAx val="288213120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4810096335172025E-2"/>
          <c:y val="0.11621534420165591"/>
          <c:w val="0.87515426267870311"/>
          <c:h val="0.7332351000920512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'MMKIDS BA'!$A$3</c:f>
              <c:strCache>
                <c:ptCount val="1"/>
                <c:pt idx="0">
                  <c:v>New Hires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strRef>
              <c:f>'MMKIDS BA'!$B$2:$M$2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'MMKIDS BA'!$B$3:$M$3</c:f>
              <c:numCache>
                <c:formatCode>#,##0</c:formatCode>
                <c:ptCount val="12"/>
                <c:pt idx="0">
                  <c:v>0</c:v>
                </c:pt>
                <c:pt idx="1">
                  <c:v>2</c:v>
                </c:pt>
                <c:pt idx="2">
                  <c:v>0</c:v>
                </c:pt>
                <c:pt idx="3">
                  <c:v>3</c:v>
                </c:pt>
                <c:pt idx="4">
                  <c:v>1</c:v>
                </c:pt>
                <c:pt idx="5">
                  <c:v>2</c:v>
                </c:pt>
                <c:pt idx="6">
                  <c:v>0</c:v>
                </c:pt>
                <c:pt idx="7">
                  <c:v>2</c:v>
                </c:pt>
                <c:pt idx="8">
                  <c:v>4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68-4486-8EC3-92CCA4633C03}"/>
            </c:ext>
          </c:extLst>
        </c:ser>
        <c:ser>
          <c:idx val="1"/>
          <c:order val="1"/>
          <c:tx>
            <c:strRef>
              <c:f>'MMKIDS BA'!$A$4</c:f>
              <c:strCache>
                <c:ptCount val="1"/>
                <c:pt idx="0">
                  <c:v>Terminations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'MMKIDS BA'!$B$2:$M$2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'MMKIDS BA'!$B$4:$M$4</c:f>
              <c:numCache>
                <c:formatCode>#,##0</c:formatCode>
                <c:ptCount val="12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3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0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68-4486-8EC3-92CCA4633C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88212792"/>
        <c:axId val="288213120"/>
        <c:axId val="374523344"/>
      </c:bar3DChart>
      <c:catAx>
        <c:axId val="288212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88213120"/>
        <c:crosses val="autoZero"/>
        <c:auto val="1"/>
        <c:lblAlgn val="ctr"/>
        <c:lblOffset val="100"/>
        <c:noMultiLvlLbl val="0"/>
      </c:catAx>
      <c:valAx>
        <c:axId val="288213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88212792"/>
        <c:crosses val="autoZero"/>
        <c:crossBetween val="between"/>
      </c:valAx>
      <c:serAx>
        <c:axId val="374523344"/>
        <c:scaling>
          <c:orientation val="minMax"/>
        </c:scaling>
        <c:delete val="1"/>
        <c:axPos val="b"/>
        <c:majorTickMark val="none"/>
        <c:minorTickMark val="none"/>
        <c:tickLblPos val="nextTo"/>
        <c:crossAx val="288213120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1021925350851772"/>
          <c:y val="5.5746153702169808E-2"/>
          <c:w val="0.78717642642957231"/>
          <c:h val="0.73044055692637266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'Reasons for Termintation'!$A$3</c:f>
              <c:strCache>
                <c:ptCount val="1"/>
                <c:pt idx="0">
                  <c:v>Reasons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'Reasons for Termintation'!$B$2:$M$2</c:f>
              <c:strCache>
                <c:ptCount val="9"/>
                <c:pt idx="0">
                  <c:v>College</c:v>
                </c:pt>
                <c:pt idx="1">
                  <c:v>Career
Change</c:v>
                </c:pt>
                <c:pt idx="2">
                  <c:v>Moved</c:v>
                </c:pt>
                <c:pt idx="3">
                  <c:v>Military
Move</c:v>
                </c:pt>
                <c:pt idx="4">
                  <c:v>Personal </c:v>
                </c:pt>
                <c:pt idx="5">
                  <c:v>Medical</c:v>
                </c:pt>
                <c:pt idx="6">
                  <c:v>Job
Satisfaction</c:v>
                </c:pt>
                <c:pt idx="7">
                  <c:v>School
District</c:v>
                </c:pt>
                <c:pt idx="8">
                  <c:v>Background
Check</c:v>
                </c:pt>
              </c:strCache>
            </c:strRef>
          </c:cat>
          <c:val>
            <c:numRef>
              <c:f>'Reasons for Termintation'!$B$3:$M$3</c:f>
              <c:numCache>
                <c:formatCode>#,##0</c:formatCode>
                <c:ptCount val="12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6</c:v>
                </c:pt>
                <c:pt idx="4">
                  <c:v>6</c:v>
                </c:pt>
                <c:pt idx="5">
                  <c:v>4</c:v>
                </c:pt>
                <c:pt idx="6">
                  <c:v>3</c:v>
                </c:pt>
                <c:pt idx="7">
                  <c:v>3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81-463C-81F2-F3A26F3BF08D}"/>
            </c:ext>
          </c:extLst>
        </c:ser>
        <c:ser>
          <c:idx val="1"/>
          <c:order val="1"/>
          <c:tx>
            <c:strRef>
              <c:f>'Reasons for Termintation'!$A$4</c:f>
              <c:strCache>
                <c:ptCount val="1"/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'Reasons for Termintation'!$B$2:$M$2</c:f>
              <c:strCache>
                <c:ptCount val="9"/>
                <c:pt idx="0">
                  <c:v>College</c:v>
                </c:pt>
                <c:pt idx="1">
                  <c:v>Career
Change</c:v>
                </c:pt>
                <c:pt idx="2">
                  <c:v>Moved</c:v>
                </c:pt>
                <c:pt idx="3">
                  <c:v>Military
Move</c:v>
                </c:pt>
                <c:pt idx="4">
                  <c:v>Personal </c:v>
                </c:pt>
                <c:pt idx="5">
                  <c:v>Medical</c:v>
                </c:pt>
                <c:pt idx="6">
                  <c:v>Job
Satisfaction</c:v>
                </c:pt>
                <c:pt idx="7">
                  <c:v>School
District</c:v>
                </c:pt>
                <c:pt idx="8">
                  <c:v>Background
Check</c:v>
                </c:pt>
              </c:strCache>
            </c:strRef>
          </c:cat>
          <c:val>
            <c:numRef>
              <c:f>'Reasons for Termintation'!$B$4:$M$4</c:f>
              <c:numCache>
                <c:formatCode>General</c:formatCode>
                <c:ptCount val="12"/>
              </c:numCache>
            </c:numRef>
          </c:val>
          <c:extLst>
            <c:ext xmlns:c16="http://schemas.microsoft.com/office/drawing/2014/chart" uri="{C3380CC4-5D6E-409C-BE32-E72D297353CC}">
              <c16:uniqueId val="{00000001-4381-463C-81F2-F3A26F3BF0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88212792"/>
        <c:axId val="288213120"/>
        <c:axId val="374523344"/>
      </c:bar3DChart>
      <c:catAx>
        <c:axId val="288212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3000000" spcFirstLastPara="1" vertOverflow="ellipsis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88213120"/>
        <c:crosses val="autoZero"/>
        <c:auto val="1"/>
        <c:lblAlgn val="ctr"/>
        <c:lblOffset val="100"/>
        <c:noMultiLvlLbl val="0"/>
      </c:catAx>
      <c:valAx>
        <c:axId val="288213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88212792"/>
        <c:crosses val="autoZero"/>
        <c:crossBetween val="between"/>
      </c:valAx>
      <c:serAx>
        <c:axId val="374523344"/>
        <c:scaling>
          <c:orientation val="minMax"/>
        </c:scaling>
        <c:delete val="1"/>
        <c:axPos val="b"/>
        <c:majorTickMark val="none"/>
        <c:minorTickMark val="none"/>
        <c:tickLblPos val="nextTo"/>
        <c:crossAx val="288213120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660570380127531E-2"/>
          <c:y val="8.2370533377650934E-2"/>
          <c:w val="0.91834842464691291"/>
          <c:h val="0.85031698548598456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New Hires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strRef>
              <c:f>Sheet1!$B$3:$M$3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1</c:v>
                </c:pt>
                <c:pt idx="4">
                  <c:v>0</c:v>
                </c:pt>
                <c:pt idx="5">
                  <c:v>3</c:v>
                </c:pt>
                <c:pt idx="6">
                  <c:v>2</c:v>
                </c:pt>
                <c:pt idx="7">
                  <c:v>3</c:v>
                </c:pt>
                <c:pt idx="8">
                  <c:v>4</c:v>
                </c:pt>
                <c:pt idx="9">
                  <c:v>2</c:v>
                </c:pt>
                <c:pt idx="10">
                  <c:v>1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26-4674-AEA1-1059E9CECDFE}"/>
            </c:ext>
          </c:extLst>
        </c:ser>
        <c:ser>
          <c:idx val="1"/>
          <c:order val="1"/>
          <c:tx>
            <c:strRef>
              <c:f>Sheet1!$A$5</c:f>
              <c:strCache>
                <c:ptCount val="1"/>
                <c:pt idx="0">
                  <c:v>Terminations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Sheet1!$B$3:$M$3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Sheet1!$B$5:$M$5</c:f>
              <c:numCache>
                <c:formatCode>General</c:formatCode>
                <c:ptCount val="12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1</c:v>
                </c:pt>
                <c:pt idx="7">
                  <c:v>4</c:v>
                </c:pt>
                <c:pt idx="8">
                  <c:v>7</c:v>
                </c:pt>
                <c:pt idx="9">
                  <c:v>4</c:v>
                </c:pt>
                <c:pt idx="10">
                  <c:v>3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C26-4674-AEA1-1059E9CECD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03331312"/>
        <c:axId val="403329344"/>
        <c:axId val="457297472"/>
      </c:bar3DChart>
      <c:catAx>
        <c:axId val="403331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03329344"/>
        <c:crosses val="autoZero"/>
        <c:auto val="1"/>
        <c:lblAlgn val="ctr"/>
        <c:lblOffset val="100"/>
        <c:noMultiLvlLbl val="0"/>
      </c:catAx>
      <c:valAx>
        <c:axId val="403329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03331312"/>
        <c:crosses val="autoZero"/>
        <c:crossBetween val="between"/>
      </c:valAx>
      <c:serAx>
        <c:axId val="457297472"/>
        <c:scaling>
          <c:orientation val="minMax"/>
        </c:scaling>
        <c:delete val="1"/>
        <c:axPos val="b"/>
        <c:majorTickMark val="none"/>
        <c:minorTickMark val="none"/>
        <c:tickLblPos val="nextTo"/>
        <c:crossAx val="403329344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0260166613354245E-2"/>
          <c:y val="5.4263764713225943E-2"/>
          <c:w val="0.85572722059455797"/>
          <c:h val="0.86363974872370264"/>
        </c:manualLayout>
      </c:layout>
      <c:bar3DChart>
        <c:barDir val="col"/>
        <c:grouping val="standar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Sheet1!$B$28:$B$34</c:f>
              <c:strCache>
                <c:ptCount val="7"/>
                <c:pt idx="0">
                  <c:v>   Retired</c:v>
                </c:pt>
                <c:pt idx="1">
                  <c:v>   Performance</c:v>
                </c:pt>
                <c:pt idx="2">
                  <c:v>   Job/career change</c:v>
                </c:pt>
                <c:pt idx="3">
                  <c:v>   Illness/injury: self or familly</c:v>
                </c:pt>
                <c:pt idx="4">
                  <c:v>   Sabatical</c:v>
                </c:pt>
                <c:pt idx="5">
                  <c:v>   Job eliminated</c:v>
                </c:pt>
                <c:pt idx="6">
                  <c:v>   Other</c:v>
                </c:pt>
              </c:strCache>
            </c:strRef>
          </c:cat>
          <c:val>
            <c:numRef>
              <c:f>Sheet1!$C$28:$C$34</c:f>
              <c:numCache>
                <c:formatCode>General</c:formatCode>
                <c:ptCount val="7"/>
                <c:pt idx="0">
                  <c:v>7</c:v>
                </c:pt>
                <c:pt idx="1">
                  <c:v>7</c:v>
                </c:pt>
                <c:pt idx="2">
                  <c:v>7</c:v>
                </c:pt>
                <c:pt idx="3">
                  <c:v>4</c:v>
                </c:pt>
                <c:pt idx="4">
                  <c:v>4</c:v>
                </c:pt>
                <c:pt idx="5">
                  <c:v>4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80-4632-AE43-162A39E942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55232560"/>
        <c:axId val="455252896"/>
        <c:axId val="406783512"/>
      </c:bar3DChart>
      <c:catAx>
        <c:axId val="455232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5252896"/>
        <c:crosses val="autoZero"/>
        <c:auto val="1"/>
        <c:lblAlgn val="ctr"/>
        <c:lblOffset val="100"/>
        <c:noMultiLvlLbl val="0"/>
      </c:catAx>
      <c:valAx>
        <c:axId val="45525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5232560"/>
        <c:crosses val="autoZero"/>
        <c:crossBetween val="between"/>
      </c:valAx>
      <c:serAx>
        <c:axId val="406783512"/>
        <c:scaling>
          <c:orientation val="minMax"/>
        </c:scaling>
        <c:delete val="1"/>
        <c:axPos val="b"/>
        <c:majorTickMark val="none"/>
        <c:minorTickMark val="none"/>
        <c:tickLblPos val="nextTo"/>
        <c:crossAx val="455252896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1084437616029705E-2"/>
          <c:y val="0.10371939315445831"/>
          <c:w val="0.91417075304611317"/>
          <c:h val="0.8328497365776875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New Hires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strRef>
              <c:f>Sheet1!$B$3:$M$3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0</c:v>
                </c:pt>
                <c:pt idx="6">
                  <c:v>7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3C-41BD-B661-A630CAECE693}"/>
            </c:ext>
          </c:extLst>
        </c:ser>
        <c:ser>
          <c:idx val="1"/>
          <c:order val="1"/>
          <c:tx>
            <c:strRef>
              <c:f>Sheet1!$A$5</c:f>
              <c:strCache>
                <c:ptCount val="1"/>
                <c:pt idx="0">
                  <c:v>Terminations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Sheet1!$B$3:$M$3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Sheet1!$B$5:$M$5</c:f>
              <c:numCache>
                <c:formatCode>General</c:formatCode>
                <c:ptCount val="12"/>
                <c:pt idx="0">
                  <c:v>3</c:v>
                </c:pt>
                <c:pt idx="1">
                  <c:v>2</c:v>
                </c:pt>
                <c:pt idx="2">
                  <c:v>6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  <c:pt idx="6">
                  <c:v>3</c:v>
                </c:pt>
                <c:pt idx="7">
                  <c:v>1</c:v>
                </c:pt>
                <c:pt idx="8">
                  <c:v>4</c:v>
                </c:pt>
                <c:pt idx="9">
                  <c:v>1</c:v>
                </c:pt>
                <c:pt idx="10">
                  <c:v>1</c:v>
                </c:pt>
                <c:pt idx="1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3C-41BD-B661-A630CAECE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03331312"/>
        <c:axId val="403329344"/>
        <c:axId val="457297472"/>
      </c:bar3DChart>
      <c:catAx>
        <c:axId val="403331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03329344"/>
        <c:crosses val="autoZero"/>
        <c:auto val="1"/>
        <c:lblAlgn val="ctr"/>
        <c:lblOffset val="100"/>
        <c:noMultiLvlLbl val="0"/>
      </c:catAx>
      <c:valAx>
        <c:axId val="403329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03331312"/>
        <c:crosses val="autoZero"/>
        <c:crossBetween val="between"/>
      </c:valAx>
      <c:serAx>
        <c:axId val="457297472"/>
        <c:scaling>
          <c:orientation val="minMax"/>
        </c:scaling>
        <c:delete val="1"/>
        <c:axPos val="b"/>
        <c:majorTickMark val="none"/>
        <c:minorTickMark val="none"/>
        <c:tickLblPos val="nextTo"/>
        <c:crossAx val="403329344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157045197711367E-2"/>
          <c:y val="0.13607177823484753"/>
          <c:w val="0.85572722059455797"/>
          <c:h val="0.74590614226736351"/>
        </c:manualLayout>
      </c:layout>
      <c:bar3DChart>
        <c:barDir val="col"/>
        <c:grouping val="standar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Sheet1!$B$28:$B$34</c:f>
              <c:strCache>
                <c:ptCount val="7"/>
                <c:pt idx="0">
                  <c:v>Personal</c:v>
                </c:pt>
                <c:pt idx="1">
                  <c:v>Moved</c:v>
                </c:pt>
                <c:pt idx="2">
                  <c:v>License/Certification</c:v>
                </c:pt>
                <c:pt idx="3">
                  <c:v>Another job</c:v>
                </c:pt>
                <c:pt idx="4">
                  <c:v>Performance</c:v>
                </c:pt>
                <c:pt idx="5">
                  <c:v>Unavailable for Shifts</c:v>
                </c:pt>
                <c:pt idx="6">
                  <c:v>Other</c:v>
                </c:pt>
              </c:strCache>
            </c:strRef>
          </c:cat>
          <c:val>
            <c:numRef>
              <c:f>Sheet1!$C$28:$C$34</c:f>
              <c:numCache>
                <c:formatCode>General</c:formatCode>
                <c:ptCount val="7"/>
                <c:pt idx="0">
                  <c:v>8</c:v>
                </c:pt>
                <c:pt idx="1">
                  <c:v>4</c:v>
                </c:pt>
                <c:pt idx="2">
                  <c:v>3</c:v>
                </c:pt>
                <c:pt idx="3">
                  <c:v>3</c:v>
                </c:pt>
                <c:pt idx="4">
                  <c:v>2</c:v>
                </c:pt>
                <c:pt idx="5">
                  <c:v>2</c:v>
                </c:pt>
                <c:pt idx="6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55-4B5E-9F6D-857CF26974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55232560"/>
        <c:axId val="455252896"/>
        <c:axId val="406783512"/>
      </c:bar3DChart>
      <c:catAx>
        <c:axId val="455232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5252896"/>
        <c:crosses val="autoZero"/>
        <c:auto val="1"/>
        <c:lblAlgn val="ctr"/>
        <c:lblOffset val="100"/>
        <c:noMultiLvlLbl val="0"/>
      </c:catAx>
      <c:valAx>
        <c:axId val="45525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5232560"/>
        <c:crosses val="autoZero"/>
        <c:crossBetween val="between"/>
      </c:valAx>
      <c:serAx>
        <c:axId val="406783512"/>
        <c:scaling>
          <c:orientation val="minMax"/>
        </c:scaling>
        <c:delete val="1"/>
        <c:axPos val="b"/>
        <c:majorTickMark val="none"/>
        <c:minorTickMark val="none"/>
        <c:tickLblPos val="nextTo"/>
        <c:crossAx val="455252896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n-US" sz="3200" b="1" baseline="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Corporations Hire and Terms</a:t>
            </a:r>
            <a:endParaRPr lang="en-US" sz="32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21320126797530589"/>
          <c:y val="7.86564625850340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Sheet1!$J$30</c:f>
              <c:strCache>
                <c:ptCount val="1"/>
                <c:pt idx="0">
                  <c:v>Hires 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strRef>
              <c:f>Sheet1!$I$31:$I$35</c:f>
              <c:strCache>
                <c:ptCount val="4"/>
                <c:pt idx="0">
                  <c:v>Health Services</c:v>
                </c:pt>
                <c:pt idx="1">
                  <c:v>Childern's</c:v>
                </c:pt>
                <c:pt idx="2">
                  <c:v>At Home</c:v>
                </c:pt>
                <c:pt idx="3">
                  <c:v>Bay Vista</c:v>
                </c:pt>
              </c:strCache>
            </c:strRef>
          </c:cat>
          <c:val>
            <c:numRef>
              <c:f>Sheet1!$J$31:$J$35</c:f>
              <c:numCache>
                <c:formatCode>General</c:formatCode>
                <c:ptCount val="5"/>
                <c:pt idx="0">
                  <c:v>169</c:v>
                </c:pt>
                <c:pt idx="1">
                  <c:v>51</c:v>
                </c:pt>
                <c:pt idx="2">
                  <c:v>22</c:v>
                </c:pt>
                <c:pt idx="3">
                  <c:v>28</c:v>
                </c:pt>
                <c:pt idx="4">
                  <c:v>270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7A-4E01-9C37-C9000AC2CC95}"/>
            </c:ext>
          </c:extLst>
        </c:ser>
        <c:ser>
          <c:idx val="1"/>
          <c:order val="1"/>
          <c:tx>
            <c:strRef>
              <c:f>Sheet1!$K$30</c:f>
              <c:strCache>
                <c:ptCount val="1"/>
                <c:pt idx="0">
                  <c:v>terms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Sheet1!$I$31:$I$35</c:f>
              <c:strCache>
                <c:ptCount val="4"/>
                <c:pt idx="0">
                  <c:v>Health Services</c:v>
                </c:pt>
                <c:pt idx="1">
                  <c:v>Childern's</c:v>
                </c:pt>
                <c:pt idx="2">
                  <c:v>At Home</c:v>
                </c:pt>
                <c:pt idx="3">
                  <c:v>Bay Vista</c:v>
                </c:pt>
              </c:strCache>
            </c:strRef>
          </c:cat>
          <c:val>
            <c:numRef>
              <c:f>Sheet1!$K$31:$K$35</c:f>
              <c:numCache>
                <c:formatCode>General</c:formatCode>
                <c:ptCount val="5"/>
                <c:pt idx="0">
                  <c:v>164</c:v>
                </c:pt>
                <c:pt idx="1">
                  <c:v>33</c:v>
                </c:pt>
                <c:pt idx="2">
                  <c:v>38</c:v>
                </c:pt>
                <c:pt idx="3">
                  <c:v>28</c:v>
                </c:pt>
                <c:pt idx="4">
                  <c:v>263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57A-4E01-9C37-C9000AC2CC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43576904"/>
        <c:axId val="443576576"/>
        <c:axId val="438778488"/>
      </c:bar3DChart>
      <c:catAx>
        <c:axId val="443576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576576"/>
        <c:crosses val="autoZero"/>
        <c:auto val="1"/>
        <c:lblAlgn val="ctr"/>
        <c:lblOffset val="100"/>
        <c:noMultiLvlLbl val="0"/>
      </c:catAx>
      <c:valAx>
        <c:axId val="443576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43576904"/>
        <c:crosses val="autoZero"/>
        <c:crossBetween val="between"/>
      </c:valAx>
      <c:serAx>
        <c:axId val="438778488"/>
        <c:scaling>
          <c:orientation val="minMax"/>
        </c:scaling>
        <c:delete val="1"/>
        <c:axPos val="b"/>
        <c:majorTickMark val="none"/>
        <c:minorTickMark val="none"/>
        <c:tickLblPos val="nextTo"/>
        <c:crossAx val="443576576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2132774621305957E-2"/>
          <c:y val="2.2350685288383756E-2"/>
          <c:w val="0.84645407724011679"/>
          <c:h val="0.80856900554645206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Sheet1!$B$30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cat>
            <c:strRef>
              <c:f>Sheet1!$A$31:$A$43</c:f>
              <c:strCache>
                <c:ptCount val="1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  <c:pt idx="12">
                  <c:v>January to Date</c:v>
                </c:pt>
              </c:strCache>
            </c:strRef>
          </c:cat>
          <c:val>
            <c:numRef>
              <c:f>Sheet1!$B$31:$B$43</c:f>
              <c:numCache>
                <c:formatCode>General</c:formatCode>
                <c:ptCount val="13"/>
                <c:pt idx="0">
                  <c:v>7</c:v>
                </c:pt>
                <c:pt idx="1">
                  <c:v>15</c:v>
                </c:pt>
                <c:pt idx="2">
                  <c:v>18</c:v>
                </c:pt>
                <c:pt idx="3">
                  <c:v>7</c:v>
                </c:pt>
                <c:pt idx="4">
                  <c:v>13</c:v>
                </c:pt>
                <c:pt idx="5">
                  <c:v>14</c:v>
                </c:pt>
                <c:pt idx="6">
                  <c:v>13</c:v>
                </c:pt>
                <c:pt idx="7">
                  <c:v>16</c:v>
                </c:pt>
                <c:pt idx="8">
                  <c:v>16</c:v>
                </c:pt>
                <c:pt idx="9">
                  <c:v>13</c:v>
                </c:pt>
                <c:pt idx="10">
                  <c:v>16</c:v>
                </c:pt>
                <c:pt idx="11">
                  <c:v>15</c:v>
                </c:pt>
                <c:pt idx="1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8D-4A3C-AEC3-158E5F90C98A}"/>
            </c:ext>
          </c:extLst>
        </c:ser>
        <c:ser>
          <c:idx val="1"/>
          <c:order val="1"/>
          <c:tx>
            <c:strRef>
              <c:f>Sheet1!$C$30</c:f>
              <c:strCache>
                <c:ptCount val="1"/>
                <c:pt idx="0">
                  <c:v>Health Services Terms By Month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cat>
            <c:strRef>
              <c:f>Sheet1!$A$31:$A$43</c:f>
              <c:strCache>
                <c:ptCount val="1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  <c:pt idx="12">
                  <c:v>January to Date</c:v>
                </c:pt>
              </c:strCache>
            </c:strRef>
          </c:cat>
          <c:val>
            <c:numRef>
              <c:f>Sheet1!$C$31:$C$43</c:f>
              <c:numCache>
                <c:formatCode>General</c:formatCode>
                <c:ptCount val="13"/>
                <c:pt idx="0">
                  <c:v>13</c:v>
                </c:pt>
                <c:pt idx="1">
                  <c:v>22</c:v>
                </c:pt>
                <c:pt idx="2">
                  <c:v>7</c:v>
                </c:pt>
                <c:pt idx="3">
                  <c:v>14</c:v>
                </c:pt>
                <c:pt idx="4">
                  <c:v>12</c:v>
                </c:pt>
                <c:pt idx="5">
                  <c:v>14</c:v>
                </c:pt>
                <c:pt idx="6">
                  <c:v>11</c:v>
                </c:pt>
                <c:pt idx="7">
                  <c:v>11</c:v>
                </c:pt>
                <c:pt idx="8">
                  <c:v>14</c:v>
                </c:pt>
                <c:pt idx="9">
                  <c:v>18</c:v>
                </c:pt>
                <c:pt idx="10">
                  <c:v>10</c:v>
                </c:pt>
                <c:pt idx="11">
                  <c:v>8</c:v>
                </c:pt>
                <c:pt idx="1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B8D-4A3C-AEC3-158E5F90C9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0665152"/>
        <c:axId val="380664824"/>
        <c:axId val="241173976"/>
      </c:bar3DChart>
      <c:catAx>
        <c:axId val="380665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0664824"/>
        <c:crosses val="autoZero"/>
        <c:auto val="1"/>
        <c:lblAlgn val="ctr"/>
        <c:lblOffset val="100"/>
        <c:noMultiLvlLbl val="0"/>
      </c:catAx>
      <c:valAx>
        <c:axId val="380664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0665152"/>
        <c:crosses val="autoZero"/>
        <c:crossBetween val="between"/>
      </c:valAx>
      <c:serAx>
        <c:axId val="24117397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0664824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9949103997023243E-2"/>
          <c:y val="3.2046369203849519E-2"/>
          <c:w val="0.95601231993464197"/>
          <c:h val="0.72167045785943429"/>
        </c:manualLayout>
      </c:layout>
      <c:bar3DChart>
        <c:barDir val="col"/>
        <c:grouping val="stack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cat>
            <c:strRef>
              <c:f>Sheet1!$A$47:$A$61</c:f>
              <c:strCache>
                <c:ptCount val="15"/>
                <c:pt idx="1">
                  <c:v>Personal</c:v>
                </c:pt>
                <c:pt idx="2">
                  <c:v>Another Job</c:v>
                </c:pt>
                <c:pt idx="3">
                  <c:v>Unavailable for Shifts</c:v>
                </c:pt>
                <c:pt idx="4">
                  <c:v>Job Satisfaction</c:v>
                </c:pt>
                <c:pt idx="5">
                  <c:v>Moving</c:v>
                </c:pt>
                <c:pt idx="6">
                  <c:v>Job Abandonment</c:v>
                </c:pt>
                <c:pt idx="7">
                  <c:v>Performance / Conduct</c:v>
                </c:pt>
                <c:pt idx="8">
                  <c:v>Excessive Absences / Attendance</c:v>
                </c:pt>
                <c:pt idx="9">
                  <c:v>No Call / No Show</c:v>
                </c:pt>
                <c:pt idx="10">
                  <c:v>Retired</c:v>
                </c:pt>
                <c:pt idx="11">
                  <c:v>School</c:v>
                </c:pt>
                <c:pt idx="12">
                  <c:v>Other</c:v>
                </c:pt>
                <c:pt idx="13">
                  <c:v>Expired License / Cert</c:v>
                </c:pt>
                <c:pt idx="14">
                  <c:v>Better Pay / Benefits</c:v>
                </c:pt>
              </c:strCache>
            </c:strRef>
          </c:cat>
          <c:val>
            <c:numRef>
              <c:f>Sheet1!$B$47:$B$61</c:f>
              <c:numCache>
                <c:formatCode>General</c:formatCode>
                <c:ptCount val="15"/>
                <c:pt idx="1">
                  <c:v>38</c:v>
                </c:pt>
                <c:pt idx="2">
                  <c:v>28</c:v>
                </c:pt>
                <c:pt idx="3">
                  <c:v>24</c:v>
                </c:pt>
                <c:pt idx="4">
                  <c:v>14</c:v>
                </c:pt>
                <c:pt idx="5">
                  <c:v>12</c:v>
                </c:pt>
                <c:pt idx="6">
                  <c:v>11</c:v>
                </c:pt>
                <c:pt idx="7">
                  <c:v>8</c:v>
                </c:pt>
                <c:pt idx="8">
                  <c:v>6</c:v>
                </c:pt>
                <c:pt idx="9">
                  <c:v>6</c:v>
                </c:pt>
                <c:pt idx="10">
                  <c:v>5</c:v>
                </c:pt>
                <c:pt idx="11">
                  <c:v>5</c:v>
                </c:pt>
                <c:pt idx="12">
                  <c:v>4</c:v>
                </c:pt>
                <c:pt idx="13">
                  <c:v>3</c:v>
                </c:pt>
                <c:pt idx="1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D8-4755-8867-38DBFA6DE3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98176768"/>
        <c:axId val="298189232"/>
        <c:axId val="0"/>
      </c:bar3DChart>
      <c:catAx>
        <c:axId val="298176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8189232"/>
        <c:crosses val="autoZero"/>
        <c:auto val="0"/>
        <c:lblAlgn val="ctr"/>
        <c:lblOffset val="100"/>
        <c:noMultiLvlLbl val="0"/>
      </c:catAx>
      <c:valAx>
        <c:axId val="298189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8176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8579444416657423E-2"/>
          <c:y val="0.27069880319983924"/>
          <c:w val="0.93852881318268788"/>
          <c:h val="0.62269556317422048"/>
        </c:manualLayout>
      </c:layout>
      <c:bar3D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40F0-4F0B-95D3-41DAAC045A4B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40F0-4F0B-95D3-41DAAC045A4B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40F0-4F0B-95D3-41DAAC045A4B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40F0-4F0B-95D3-41DAAC045A4B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40F0-4F0B-95D3-41DAAC045A4B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40F0-4F0B-95D3-41DAAC045A4B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40F0-4F0B-95D3-41DAAC045A4B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40F0-4F0B-95D3-41DAAC045A4B}"/>
              </c:ext>
            </c:extLst>
          </c:dPt>
          <c:dLbls>
            <c:dLbl>
              <c:idx val="1"/>
              <c:layout>
                <c:manualLayout>
                  <c:x val="1.0547789236899285E-2"/>
                  <c:y val="-7.97448165869218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0F0-4F0B-95D3-41DAAC045A4B}"/>
                </c:ext>
              </c:extLst>
            </c:dLbl>
            <c:dLbl>
              <c:idx val="2"/>
              <c:layout>
                <c:manualLayout>
                  <c:x val="1.0547789236899285E-2"/>
                  <c:y val="-7.974481658692257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0F0-4F0B-95D3-41DAAC045A4B}"/>
                </c:ext>
              </c:extLst>
            </c:dLbl>
            <c:dLbl>
              <c:idx val="3"/>
              <c:layout>
                <c:manualLayout>
                  <c:x val="1.05477892368992E-2"/>
                  <c:y val="-5.98086124401913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40F0-4F0B-95D3-41DAAC045A4B}"/>
                </c:ext>
              </c:extLst>
            </c:dLbl>
            <c:dLbl>
              <c:idx val="4"/>
              <c:layout>
                <c:manualLayout>
                  <c:x val="1.05477892368992E-2"/>
                  <c:y val="-7.97448165869218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40F0-4F0B-95D3-41DAAC045A4B}"/>
                </c:ext>
              </c:extLst>
            </c:dLbl>
            <c:dLbl>
              <c:idx val="5"/>
              <c:layout>
                <c:manualLayout>
                  <c:x val="1.0547789236899285E-2"/>
                  <c:y val="-5.98086124401913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40F0-4F0B-95D3-41DAAC045A4B}"/>
                </c:ext>
              </c:extLst>
            </c:dLbl>
            <c:dLbl>
              <c:idx val="6"/>
              <c:layout>
                <c:manualLayout>
                  <c:x val="9.3758126550214163E-3"/>
                  <c:y val="-3.98724082934623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40F0-4F0B-95D3-41DAAC045A4B}"/>
                </c:ext>
              </c:extLst>
            </c:dLbl>
            <c:dLbl>
              <c:idx val="7"/>
              <c:layout>
                <c:manualLayout>
                  <c:x val="1.1719765818776984E-2"/>
                  <c:y val="-5.98086124401913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40F0-4F0B-95D3-41DAAC045A4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Sheet1!$C$10:$C$17</c:f>
              <c:strCache>
                <c:ptCount val="8"/>
                <c:pt idx="1">
                  <c:v>&lt;1 </c:v>
                </c:pt>
                <c:pt idx="2">
                  <c:v>&lt;2 </c:v>
                </c:pt>
                <c:pt idx="3">
                  <c:v>2-5</c:v>
                </c:pt>
                <c:pt idx="4">
                  <c:v>5-10 </c:v>
                </c:pt>
                <c:pt idx="5">
                  <c:v>10-15 </c:v>
                </c:pt>
                <c:pt idx="6">
                  <c:v>15-20 </c:v>
                </c:pt>
                <c:pt idx="7">
                  <c:v>&gt;20 </c:v>
                </c:pt>
              </c:strCache>
            </c:strRef>
          </c:cat>
          <c:val>
            <c:numRef>
              <c:f>Sheet1!$D$10:$D$17</c:f>
              <c:numCache>
                <c:formatCode>General</c:formatCode>
                <c:ptCount val="8"/>
                <c:pt idx="1">
                  <c:v>32</c:v>
                </c:pt>
                <c:pt idx="2">
                  <c:v>9</c:v>
                </c:pt>
                <c:pt idx="3">
                  <c:v>4</c:v>
                </c:pt>
                <c:pt idx="4">
                  <c:v>6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40F0-4F0B-95D3-41DAAC045A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7373304"/>
        <c:axId val="347370352"/>
        <c:axId val="0"/>
      </c:bar3DChart>
      <c:catAx>
        <c:axId val="347373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47370352"/>
        <c:crosses val="autoZero"/>
        <c:auto val="1"/>
        <c:lblAlgn val="ctr"/>
        <c:lblOffset val="100"/>
        <c:noMultiLvlLbl val="0"/>
      </c:catAx>
      <c:valAx>
        <c:axId val="347370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47373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 Non-Nursing </a:t>
            </a:r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Terms by Position</a:t>
            </a:r>
          </a:p>
        </c:rich>
      </c:tx>
      <c:layout>
        <c:manualLayout>
          <c:xMode val="edge"/>
          <c:yMode val="edge"/>
          <c:x val="0.14713155862175015"/>
          <c:y val="4.387654782746497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C86C-469F-906C-7301ECC7D6F4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C86C-469F-906C-7301ECC7D6F4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C86C-469F-906C-7301ECC7D6F4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C86C-469F-906C-7301ECC7D6F4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C86C-469F-906C-7301ECC7D6F4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C86C-469F-906C-7301ECC7D6F4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C86C-469F-906C-7301ECC7D6F4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C86C-469F-906C-7301ECC7D6F4}"/>
              </c:ext>
            </c:extLst>
          </c:dPt>
          <c:dLbls>
            <c:dLbl>
              <c:idx val="1"/>
              <c:layout>
                <c:manualLayout>
                  <c:x val="9.9866844207723033E-3"/>
                  <c:y val="-9.53837996249240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C86C-469F-906C-7301ECC7D6F4}"/>
                </c:ext>
              </c:extLst>
            </c:dLbl>
            <c:dLbl>
              <c:idx val="2"/>
              <c:layout>
                <c:manualLayout>
                  <c:x val="1.3315579227696404E-2"/>
                  <c:y val="-1.33537319474893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C86C-469F-906C-7301ECC7D6F4}"/>
                </c:ext>
              </c:extLst>
            </c:dLbl>
            <c:dLbl>
              <c:idx val="3"/>
              <c:layout>
                <c:manualLayout>
                  <c:x val="1.1096316023080338E-2"/>
                  <c:y val="-9.5383799624925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C86C-469F-906C-7301ECC7D6F4}"/>
                </c:ext>
              </c:extLst>
            </c:dLbl>
            <c:dLbl>
              <c:idx val="4"/>
              <c:layout>
                <c:manualLayout>
                  <c:x val="1.1096316023080338E-2"/>
                  <c:y val="-1.33537319474893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C86C-469F-906C-7301ECC7D6F4}"/>
                </c:ext>
              </c:extLst>
            </c:dLbl>
            <c:dLbl>
              <c:idx val="5"/>
              <c:layout>
                <c:manualLayout>
                  <c:x val="9.9866844207723033E-3"/>
                  <c:y val="-1.33537319474893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C86C-469F-906C-7301ECC7D6F4}"/>
                </c:ext>
              </c:extLst>
            </c:dLbl>
            <c:dLbl>
              <c:idx val="6"/>
              <c:layout>
                <c:manualLayout>
                  <c:x val="7.7674212161560731E-3"/>
                  <c:y val="-1.33537319474893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C86C-469F-906C-7301ECC7D6F4}"/>
                </c:ext>
              </c:extLst>
            </c:dLbl>
            <c:dLbl>
              <c:idx val="7"/>
              <c:layout>
                <c:manualLayout>
                  <c:x val="8.8770528184642702E-3"/>
                  <c:y val="-1.33537319474893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C86C-469F-906C-7301ECC7D6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Sheet1!$A$10:$A$17</c:f>
              <c:strCache>
                <c:ptCount val="8"/>
                <c:pt idx="1">
                  <c:v>Dining Services</c:v>
                </c:pt>
                <c:pt idx="2">
                  <c:v>Housekeeping</c:v>
                </c:pt>
                <c:pt idx="3">
                  <c:v>Administration</c:v>
                </c:pt>
                <c:pt idx="4">
                  <c:v>HIM</c:v>
                </c:pt>
                <c:pt idx="5">
                  <c:v>Resident Life Services</c:v>
                </c:pt>
                <c:pt idx="6">
                  <c:v>Laundry</c:v>
                </c:pt>
                <c:pt idx="7">
                  <c:v>Other</c:v>
                </c:pt>
              </c:strCache>
            </c:strRef>
          </c:cat>
          <c:val>
            <c:numRef>
              <c:f>Sheet1!$B$10:$B$17</c:f>
              <c:numCache>
                <c:formatCode>General</c:formatCode>
                <c:ptCount val="8"/>
                <c:pt idx="1">
                  <c:v>17</c:v>
                </c:pt>
                <c:pt idx="2">
                  <c:v>14</c:v>
                </c:pt>
                <c:pt idx="3">
                  <c:v>7</c:v>
                </c:pt>
                <c:pt idx="4">
                  <c:v>6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C86C-469F-906C-7301ECC7D6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7613144"/>
        <c:axId val="365591864"/>
        <c:axId val="0"/>
      </c:bar3DChart>
      <c:catAx>
        <c:axId val="397613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65591864"/>
        <c:crosses val="autoZero"/>
        <c:auto val="1"/>
        <c:lblAlgn val="ctr"/>
        <c:lblOffset val="100"/>
        <c:noMultiLvlLbl val="0"/>
      </c:catAx>
      <c:valAx>
        <c:axId val="365591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97613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 Nursing </a:t>
            </a:r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Terms by Position</a:t>
            </a:r>
          </a:p>
        </c:rich>
      </c:tx>
      <c:layout>
        <c:manualLayout>
          <c:xMode val="edge"/>
          <c:yMode val="edge"/>
          <c:x val="0.1988532110091743"/>
          <c:y val="2.56107171000788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E377-4491-B9C7-C145EF7BB2E3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E377-4491-B9C7-C145EF7BB2E3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E377-4491-B9C7-C145EF7BB2E3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E377-4491-B9C7-C145EF7BB2E3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E377-4491-B9C7-C145EF7BB2E3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E377-4491-B9C7-C145EF7BB2E3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E377-4491-B9C7-C145EF7BB2E3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E377-4491-B9C7-C145EF7BB2E3}"/>
              </c:ext>
            </c:extLst>
          </c:dPt>
          <c:dLbls>
            <c:dLbl>
              <c:idx val="1"/>
              <c:layout>
                <c:manualLayout>
                  <c:x val="1.201397990388812E-2"/>
                  <c:y val="-1.182033096926715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377-4491-B9C7-C145EF7BB2E3}"/>
                </c:ext>
              </c:extLst>
            </c:dLbl>
            <c:dLbl>
              <c:idx val="2"/>
              <c:layout>
                <c:manualLayout>
                  <c:x val="1.0921799912625521E-2"/>
                  <c:y val="-1.3790386130811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E377-4491-B9C7-C145EF7BB2E3}"/>
                </c:ext>
              </c:extLst>
            </c:dLbl>
            <c:dLbl>
              <c:idx val="3"/>
              <c:layout>
                <c:manualLayout>
                  <c:x val="9.8296199213630409E-3"/>
                  <c:y val="-1.37903861308117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E377-4491-B9C7-C145EF7BB2E3}"/>
                </c:ext>
              </c:extLst>
            </c:dLbl>
            <c:dLbl>
              <c:idx val="4"/>
              <c:layout>
                <c:manualLayout>
                  <c:x val="9.8296199213630409E-3"/>
                  <c:y val="-1.18203309692671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E377-4491-B9C7-C145EF7BB2E3}"/>
                </c:ext>
              </c:extLst>
            </c:dLbl>
            <c:dLbl>
              <c:idx val="5"/>
              <c:layout>
                <c:manualLayout>
                  <c:x val="9.8296199213630409E-3"/>
                  <c:y val="-7.88022064617816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E377-4491-B9C7-C145EF7BB2E3}"/>
                </c:ext>
              </c:extLst>
            </c:dLbl>
            <c:dLbl>
              <c:idx val="6"/>
              <c:layout>
                <c:manualLayout>
                  <c:x val="9.8296199213630409E-3"/>
                  <c:y val="-7.88022064617809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E377-4491-B9C7-C145EF7BB2E3}"/>
                </c:ext>
              </c:extLst>
            </c:dLbl>
            <c:dLbl>
              <c:idx val="7"/>
              <c:layout>
                <c:manualLayout>
                  <c:x val="1.2013979903888162E-2"/>
                  <c:y val="-1.3790386130811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E377-4491-B9C7-C145EF7BB2E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Sheet1!$A$1:$A$8</c:f>
              <c:strCache>
                <c:ptCount val="8"/>
                <c:pt idx="1">
                  <c:v>NAC</c:v>
                </c:pt>
                <c:pt idx="2">
                  <c:v>RN</c:v>
                </c:pt>
                <c:pt idx="3">
                  <c:v>Nursing Administration</c:v>
                </c:pt>
                <c:pt idx="4">
                  <c:v>NAR</c:v>
                </c:pt>
                <c:pt idx="5">
                  <c:v>Hospitality</c:v>
                </c:pt>
                <c:pt idx="6">
                  <c:v>LPN</c:v>
                </c:pt>
                <c:pt idx="7">
                  <c:v>Med Tech</c:v>
                </c:pt>
              </c:strCache>
            </c:strRef>
          </c:cat>
          <c:val>
            <c:numRef>
              <c:f>Sheet1!$B$1:$B$8</c:f>
              <c:numCache>
                <c:formatCode>General</c:formatCode>
                <c:ptCount val="8"/>
                <c:pt idx="1">
                  <c:v>55</c:v>
                </c:pt>
                <c:pt idx="2">
                  <c:v>13</c:v>
                </c:pt>
                <c:pt idx="3">
                  <c:v>12</c:v>
                </c:pt>
                <c:pt idx="4">
                  <c:v>11</c:v>
                </c:pt>
                <c:pt idx="5">
                  <c:v>10</c:v>
                </c:pt>
                <c:pt idx="6">
                  <c:v>7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E377-4491-B9C7-C145EF7BB2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04202400"/>
        <c:axId val="304202728"/>
        <c:axId val="0"/>
      </c:bar3DChart>
      <c:catAx>
        <c:axId val="304202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04202728"/>
        <c:crosses val="autoZero"/>
        <c:auto val="1"/>
        <c:lblAlgn val="ctr"/>
        <c:lblOffset val="100"/>
        <c:noMultiLvlLbl val="0"/>
      </c:catAx>
      <c:valAx>
        <c:axId val="304202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04202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0732720909886266E-2"/>
          <c:y val="0.1225637218975313"/>
          <c:w val="0.93598225493552434"/>
          <c:h val="0.82355126253609712"/>
        </c:manualLayout>
      </c:layout>
      <c:bar3D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5E52-4F7F-905C-1120CB208579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5E52-4F7F-905C-1120CB208579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5E52-4F7F-905C-1120CB208579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5E52-4F7F-905C-1120CB208579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5E52-4F7F-905C-1120CB208579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5E52-4F7F-905C-1120CB208579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5E52-4F7F-905C-1120CB208579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5E52-4F7F-905C-1120CB208579}"/>
              </c:ext>
            </c:extLst>
          </c:dPt>
          <c:dLbls>
            <c:dLbl>
              <c:idx val="1"/>
              <c:layout>
                <c:manualLayout>
                  <c:x val="1.2077294685990338E-2"/>
                  <c:y val="-1.39220365950676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E52-4F7F-905C-1120CB208579}"/>
                </c:ext>
              </c:extLst>
            </c:dLbl>
            <c:dLbl>
              <c:idx val="2"/>
              <c:layout>
                <c:manualLayout>
                  <c:x val="8.4541062801932361E-3"/>
                  <c:y val="-1.3922036595067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5E52-4F7F-905C-1120CB208579}"/>
                </c:ext>
              </c:extLst>
            </c:dLbl>
            <c:dLbl>
              <c:idx val="3"/>
              <c:layout>
                <c:manualLayout>
                  <c:x val="1.0869565217391304E-2"/>
                  <c:y val="-7.95544948289592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5E52-4F7F-905C-1120CB208579}"/>
                </c:ext>
              </c:extLst>
            </c:dLbl>
            <c:dLbl>
              <c:idx val="4"/>
              <c:layout>
                <c:manualLayout>
                  <c:x val="1.0869565217391304E-2"/>
                  <c:y val="-1.19331742243436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5E52-4F7F-905C-1120CB2085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Sheet1!$C$1:$C$8</c:f>
              <c:strCache>
                <c:ptCount val="8"/>
                <c:pt idx="1">
                  <c:v>&lt;1 </c:v>
                </c:pt>
                <c:pt idx="2">
                  <c:v>&lt;2 </c:v>
                </c:pt>
                <c:pt idx="3">
                  <c:v>2-5 </c:v>
                </c:pt>
                <c:pt idx="4">
                  <c:v>5-10 </c:v>
                </c:pt>
                <c:pt idx="5">
                  <c:v>10-15 </c:v>
                </c:pt>
                <c:pt idx="6">
                  <c:v>15-20 </c:v>
                </c:pt>
                <c:pt idx="7">
                  <c:v>&gt;20 </c:v>
                </c:pt>
              </c:strCache>
            </c:strRef>
          </c:cat>
          <c:val>
            <c:numRef>
              <c:f>Sheet1!$D$1:$D$8</c:f>
              <c:numCache>
                <c:formatCode>General</c:formatCode>
                <c:ptCount val="8"/>
                <c:pt idx="1">
                  <c:v>65</c:v>
                </c:pt>
                <c:pt idx="2">
                  <c:v>25</c:v>
                </c:pt>
                <c:pt idx="3">
                  <c:v>13</c:v>
                </c:pt>
                <c:pt idx="4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5E52-4F7F-905C-1120CB2085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51649840"/>
        <c:axId val="351648856"/>
        <c:axId val="0"/>
      </c:bar3DChart>
      <c:catAx>
        <c:axId val="351649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51648856"/>
        <c:crosses val="autoZero"/>
        <c:auto val="0"/>
        <c:lblAlgn val="ctr"/>
        <c:lblOffset val="100"/>
        <c:noMultiLvlLbl val="0"/>
      </c:catAx>
      <c:valAx>
        <c:axId val="351648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51649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5FD1-4C71-A3CF-C4375873CF0D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5FD1-4C71-A3CF-C4375873CF0D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5FD1-4C71-A3CF-C4375873CF0D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5FD1-4C71-A3CF-C4375873CF0D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5FD1-4C71-A3CF-C4375873CF0D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5FD1-4C71-A3CF-C4375873CF0D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5FD1-4C71-A3CF-C4375873CF0D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5FD1-4C71-A3CF-C4375873CF0D}"/>
              </c:ext>
            </c:extLst>
          </c:dPt>
          <c:dLbls>
            <c:dLbl>
              <c:idx val="1"/>
              <c:layout>
                <c:manualLayout>
                  <c:x val="1.570048309178744E-2"/>
                  <c:y val="-0.395049960592989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FD1-4C71-A3CF-C4375873CF0D}"/>
                </c:ext>
              </c:extLst>
            </c:dLbl>
            <c:dLbl>
              <c:idx val="2"/>
              <c:layout>
                <c:manualLayout>
                  <c:x val="1.4492753623188406E-2"/>
                  <c:y val="-0.167051847516673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5FD1-4C71-A3CF-C4375873CF0D}"/>
                </c:ext>
              </c:extLst>
            </c:dLbl>
            <c:dLbl>
              <c:idx val="3"/>
              <c:layout>
                <c:manualLayout>
                  <c:x val="6.038647342995169E-3"/>
                  <c:y val="-0.102977166277401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5FD1-4C71-A3CF-C4375873CF0D}"/>
                </c:ext>
              </c:extLst>
            </c:dLbl>
            <c:dLbl>
              <c:idx val="4"/>
              <c:layout>
                <c:manualLayout>
                  <c:x val="1.0869565217391304E-2"/>
                  <c:y val="-9.38236403860769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5FD1-4C71-A3CF-C4375873CF0D}"/>
                </c:ext>
              </c:extLst>
            </c:dLbl>
            <c:dLbl>
              <c:idx val="5"/>
              <c:layout>
                <c:manualLayout>
                  <c:x val="1.0869565217391304E-2"/>
                  <c:y val="-5.4921155347947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5FD1-4C71-A3CF-C4375873CF0D}"/>
                </c:ext>
              </c:extLst>
            </c:dLbl>
            <c:dLbl>
              <c:idx val="6"/>
              <c:layout>
                <c:manualLayout>
                  <c:x val="9.6618357487922701E-3"/>
                  <c:y val="-5.03443924022852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5FD1-4C71-A3CF-C4375873CF0D}"/>
                </c:ext>
              </c:extLst>
            </c:dLbl>
            <c:dLbl>
              <c:idx val="7"/>
              <c:layout>
                <c:manualLayout>
                  <c:x val="1.2077294685990338E-2"/>
                  <c:y val="-4.80560109294540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5FD1-4C71-A3CF-C4375873CF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Sheet1!$C$20:$C$27</c:f>
              <c:strCache>
                <c:ptCount val="8"/>
                <c:pt idx="0">
                  <c:v>Sum of all staff by Years</c:v>
                </c:pt>
                <c:pt idx="1">
                  <c:v>&lt;1 Year</c:v>
                </c:pt>
                <c:pt idx="2">
                  <c:v>&lt;2 Years</c:v>
                </c:pt>
                <c:pt idx="3">
                  <c:v>2-5 years</c:v>
                </c:pt>
                <c:pt idx="4">
                  <c:v>5-10 years</c:v>
                </c:pt>
                <c:pt idx="5">
                  <c:v>10-15 years</c:v>
                </c:pt>
                <c:pt idx="6">
                  <c:v>15-20 years</c:v>
                </c:pt>
                <c:pt idx="7">
                  <c:v>&gt;20 years</c:v>
                </c:pt>
              </c:strCache>
            </c:strRef>
          </c:cat>
          <c:val>
            <c:numRef>
              <c:f>Sheet1!$D$20:$D$27</c:f>
              <c:numCache>
                <c:formatCode>General</c:formatCode>
                <c:ptCount val="8"/>
                <c:pt idx="1">
                  <c:v>97</c:v>
                </c:pt>
                <c:pt idx="2">
                  <c:v>34</c:v>
                </c:pt>
                <c:pt idx="3">
                  <c:v>17</c:v>
                </c:pt>
                <c:pt idx="4">
                  <c:v>12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5FD1-4C71-A3CF-C4375873CF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6745664"/>
        <c:axId val="206745992"/>
        <c:axId val="0"/>
      </c:bar3DChart>
      <c:catAx>
        <c:axId val="206745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6745992"/>
        <c:crosses val="autoZero"/>
        <c:auto val="1"/>
        <c:lblAlgn val="ctr"/>
        <c:lblOffset val="100"/>
        <c:noMultiLvlLbl val="0"/>
      </c:catAx>
      <c:valAx>
        <c:axId val="206745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6745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0.25514</cdr:x>
      <cdr:y>0.02673</cdr:y>
    </cdr:from>
    <cdr:to>
      <cdr:x>0.83497</cdr:x>
      <cdr:y>0.19786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920195" y="173977"/>
          <a:ext cx="6636190" cy="11135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0.21872</cdr:x>
      <cdr:y>0.01749</cdr:y>
    </cdr:from>
    <cdr:to>
      <cdr:x>0.78128</cdr:x>
      <cdr:y>0.22502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562414" y="114441"/>
          <a:ext cx="6590922" cy="13580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36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2017 </a:t>
          </a:r>
          <a:r>
            <a:rPr lang="en-US" sz="36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Bay Vista Commons</a:t>
          </a:r>
          <a:r>
            <a:rPr lang="en-US" sz="36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sz="36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36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Hires and Terminations</a:t>
          </a:r>
        </a:p>
        <a:p xmlns:a="http://schemas.openxmlformats.org/drawingml/2006/main">
          <a:endParaRPr lang="en-US" sz="1100" dirty="0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0.25325</cdr:x>
      <cdr:y>0</cdr:y>
    </cdr:from>
    <cdr:to>
      <cdr:x>0.55483</cdr:x>
      <cdr:y>0.10169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970635" y="-258406"/>
          <a:ext cx="3537527" cy="6465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endParaRPr lang="en-US" sz="1800" b="1" dirty="0">
            <a:solidFill>
              <a:schemeClr val="accent5">
                <a:lumMod val="50000"/>
              </a:schemeClr>
            </a:solidFill>
            <a:latin typeface="Raleway" panose="020B0503030101060003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0.07547</cdr:x>
      <cdr:y>0.83219</cdr:y>
    </cdr:from>
    <cdr:to>
      <cdr:x>0.94648</cdr:x>
      <cdr:y>0.89281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816623" y="4971560"/>
          <a:ext cx="9424657" cy="36213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0.79868</cdr:x>
      <cdr:y>0.83199</cdr:y>
    </cdr:from>
    <cdr:to>
      <cdr:x>0.89451</cdr:x>
      <cdr:y>0.90493</cdr:y>
    </cdr:to>
    <cdr:pic>
      <cdr:nvPicPr>
        <cdr:cNvPr id="3" name="Picture 2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8641995" y="4970353"/>
          <a:ext cx="1037002" cy="435773"/>
        </a:xfrm>
        <a:prstGeom xmlns:a="http://schemas.openxmlformats.org/drawingml/2006/main" prst="rect">
          <a:avLst/>
        </a:prstGeom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0.04824</cdr:x>
      <cdr:y>0.83649</cdr:y>
    </cdr:from>
    <cdr:to>
      <cdr:x>0.28179</cdr:x>
      <cdr:y>0.88603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40379" y="6113449"/>
          <a:ext cx="2616452" cy="36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NEW HIRES</a:t>
          </a:r>
          <a:endParaRPr lang="en-US" sz="2000" b="1" dirty="0">
            <a:solidFill>
              <a:schemeClr val="accent5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0.38829</cdr:x>
      <cdr:y>0.02694</cdr:y>
    </cdr:from>
    <cdr:to>
      <cdr:x>0.57519</cdr:x>
      <cdr:y>0.08456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4349949" y="187042"/>
          <a:ext cx="2093843" cy="4001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0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Health Services</a:t>
          </a:r>
          <a:endParaRPr lang="en-US" sz="2000" b="1" dirty="0">
            <a:solidFill>
              <a:schemeClr val="accent5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0.41827</cdr:x>
      <cdr:y>0.04583</cdr:y>
    </cdr:from>
    <cdr:to>
      <cdr:x>0.58173</cdr:x>
      <cdr:y>0.09968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4919065" y="314289"/>
          <a:ext cx="1922321" cy="3693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Health Services</a:t>
          </a:r>
          <a:endParaRPr lang="en-US" b="1" dirty="0">
            <a:solidFill>
              <a:schemeClr val="accent5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0.15858</cdr:x>
      <cdr:y>0.08185</cdr:y>
    </cdr:from>
    <cdr:to>
      <cdr:x>0.84142</cdr:x>
      <cdr:y>0.24422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65014" y="561314"/>
          <a:ext cx="8030424" cy="11135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 rtl="0"/>
          <a:r>
            <a:rPr lang="en-US" sz="36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2017 Terminations </a:t>
          </a:r>
          <a:r>
            <a:rPr lang="en-US" sz="36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by Reason</a:t>
          </a:r>
        </a:p>
        <a:p xmlns:a="http://schemas.openxmlformats.org/drawingml/2006/main">
          <a:endParaRPr lang="en-US" sz="11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</cdr:x>
      <cdr:y>0.03847</cdr:y>
    </cdr:from>
    <cdr:to>
      <cdr:x>0.99332</cdr:x>
      <cdr:y>0.25733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245048"/>
          <a:ext cx="10763967" cy="13942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 rtl="0"/>
          <a:r>
            <a:rPr lang="en-US" sz="36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2017 Non-Nursing </a:t>
          </a:r>
          <a:r>
            <a:rPr lang="en-US" sz="36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Terms </a:t>
          </a:r>
          <a:r>
            <a:rPr lang="en-US" sz="36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by </a:t>
          </a:r>
          <a:r>
            <a:rPr lang="en-US" sz="36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Years of Service</a:t>
          </a:r>
        </a:p>
        <a:p xmlns:a="http://schemas.openxmlformats.org/drawingml/2006/main">
          <a:endParaRPr lang="en-US" sz="11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0.01844</cdr:x>
      <cdr:y>0.9362</cdr:y>
    </cdr:from>
    <cdr:to>
      <cdr:x>0.2199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3895" y="5978155"/>
          <a:ext cx="2118511" cy="4074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8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Terms in YEARS</a:t>
          </a:r>
          <a:endParaRPr lang="en-US" sz="1800" b="1" dirty="0">
            <a:solidFill>
              <a:schemeClr val="accent5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0.04581</cdr:x>
      <cdr:y>0.04158</cdr:y>
    </cdr:from>
    <cdr:to>
      <cdr:x>0.95419</cdr:x>
      <cdr:y>0.2036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81719" y="262551"/>
          <a:ext cx="9552161" cy="10230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 rtl="0"/>
          <a:r>
            <a:rPr lang="en-US" sz="36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2017 Nursing Terms </a:t>
          </a:r>
          <a:r>
            <a:rPr lang="en-US" sz="36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by </a:t>
          </a:r>
          <a:r>
            <a:rPr lang="en-US" sz="36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Years of Service</a:t>
          </a:r>
        </a:p>
        <a:p xmlns:a="http://schemas.openxmlformats.org/drawingml/2006/main">
          <a:endParaRPr lang="en-US" sz="11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0.46786</cdr:x>
      <cdr:y>0.16966</cdr:y>
    </cdr:from>
    <cdr:to>
      <cdr:x>0.5927</cdr:x>
      <cdr:y>0.27896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919804" y="941561"/>
          <a:ext cx="1312752" cy="6065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0.05854</cdr:x>
      <cdr:y>0.21734</cdr:y>
    </cdr:from>
    <cdr:to>
      <cdr:x>0.09153</cdr:x>
      <cdr:y>0.28535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84198" y="1330859"/>
          <a:ext cx="385524" cy="4164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800" b="1" dirty="0" smtClean="0">
              <a:latin typeface="Arial" panose="020B0604020202020204" pitchFamily="34" charset="0"/>
              <a:cs typeface="Arial" panose="020B0604020202020204" pitchFamily="34" charset="0"/>
            </a:rPr>
            <a:t>1</a:t>
          </a:r>
          <a:endParaRPr lang="en-US" sz="1800" b="1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0.07579</cdr:x>
      <cdr:y>0.94743</cdr:y>
    </cdr:from>
    <cdr:to>
      <cdr:x>0.10589</cdr:x>
      <cdr:y>1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889000" y="6279584"/>
          <a:ext cx="353085" cy="344032"/>
        </a:xfrm>
        <a:prstGeom xmlns:a="http://schemas.openxmlformats.org/drawingml/2006/main" prst="rect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  <cdr:relSizeAnchor xmlns:cdr="http://schemas.openxmlformats.org/drawingml/2006/chartDrawing">
    <cdr:from>
      <cdr:x>0.31666</cdr:x>
      <cdr:y>0.94743</cdr:y>
    </cdr:from>
    <cdr:to>
      <cdr:x>0.34676</cdr:x>
      <cdr:y>1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3714434" y="6279584"/>
          <a:ext cx="353085" cy="344032"/>
        </a:xfrm>
        <a:prstGeom xmlns:a="http://schemas.openxmlformats.org/drawingml/2006/main" prst="rect">
          <a:avLst/>
        </a:prstGeom>
        <a:solidFill xmlns:a="http://schemas.openxmlformats.org/drawingml/2006/main">
          <a:srgbClr val="0070C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  <cdr:relSizeAnchor xmlns:cdr="http://schemas.openxmlformats.org/drawingml/2006/chartDrawing">
    <cdr:from>
      <cdr:x>0.34978</cdr:x>
      <cdr:y>0.94743</cdr:y>
    </cdr:from>
    <cdr:to>
      <cdr:x>0.57284</cdr:x>
      <cdr:y>1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4102979" y="6279584"/>
          <a:ext cx="2616452" cy="344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0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TERMINATIONS</a:t>
          </a:r>
          <a:endParaRPr lang="en-US" sz="2000" b="1" dirty="0">
            <a:solidFill>
              <a:schemeClr val="accent5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0.10865</cdr:x>
      <cdr:y>0.94743</cdr:y>
    </cdr:from>
    <cdr:to>
      <cdr:x>0.33171</cdr:x>
      <cdr:y>1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1274524" y="6279584"/>
          <a:ext cx="2616452" cy="344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0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NEW HIRES</a:t>
          </a:r>
          <a:endParaRPr lang="en-US" sz="2000" b="1" dirty="0">
            <a:solidFill>
              <a:schemeClr val="accent5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0.19101</cdr:x>
      <cdr:y>0.02187</cdr:y>
    </cdr:from>
    <cdr:to>
      <cdr:x>0.80899</cdr:x>
      <cdr:y>0.24764</cdr:y>
    </cdr:to>
    <cdr:sp macro="" textlink="">
      <cdr:nvSpPr>
        <cdr:cNvPr id="7" name="TextBox 8"/>
        <cdr:cNvSpPr txBox="1"/>
      </cdr:nvSpPr>
      <cdr:spPr>
        <a:xfrm xmlns:a="http://schemas.openxmlformats.org/drawingml/2006/main">
          <a:off x="2240531" y="143140"/>
          <a:ext cx="7248973" cy="147732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36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2017 </a:t>
          </a:r>
          <a:r>
            <a:rPr lang="en-US" sz="36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AT HOME</a:t>
          </a:r>
          <a:r>
            <a:rPr lang="en-US" sz="36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sz="36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36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Hires and Terminations</a:t>
          </a:r>
        </a:p>
        <a:p xmlns:a="http://schemas.openxmlformats.org/drawingml/2006/main">
          <a:endParaRPr lang="en-US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B87C9D0-E5B5-41AC-B8FB-65FEE832AAB0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F00F25E-4B3F-45E0-9828-30D484EA80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9289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884A57B-EADC-4E7C-99AA-5B2332DE8CC7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AA32858-9792-437F-A31E-771066619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311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32858-9792-437F-A31E-771066619B1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423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32858-9792-437F-A31E-771066619B1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980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32858-9792-437F-A31E-771066619B1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8212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32858-9792-437F-A31E-771066619B1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095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32858-9792-437F-A31E-771066619B1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847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32858-9792-437F-A31E-771066619B1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7711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32858-9792-437F-A31E-771066619B1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1475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32858-9792-437F-A31E-771066619B1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680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32858-9792-437F-A31E-771066619B1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979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0272-0224-49DC-9C26-49D86B986A10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A72F3-9C0F-4500-829F-BE94FCF96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1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0272-0224-49DC-9C26-49D86B986A10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A72F3-9C0F-4500-829F-BE94FCF96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051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0272-0224-49DC-9C26-49D86B986A10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A72F3-9C0F-4500-829F-BE94FCF96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357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0272-0224-49DC-9C26-49D86B986A10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A72F3-9C0F-4500-829F-BE94FCF96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36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0272-0224-49DC-9C26-49D86B986A10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A72F3-9C0F-4500-829F-BE94FCF96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265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0272-0224-49DC-9C26-49D86B986A10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A72F3-9C0F-4500-829F-BE94FCF96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0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0272-0224-49DC-9C26-49D86B986A10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A72F3-9C0F-4500-829F-BE94FCF96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0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0272-0224-49DC-9C26-49D86B986A10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A72F3-9C0F-4500-829F-BE94FCF96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21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0272-0224-49DC-9C26-49D86B986A10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A72F3-9C0F-4500-829F-BE94FCF96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15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0272-0224-49DC-9C26-49D86B986A10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A72F3-9C0F-4500-829F-BE94FCF96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506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0272-0224-49DC-9C26-49D86B986A10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A72F3-9C0F-4500-829F-BE94FCF96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05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70272-0224-49DC-9C26-49D86B986A10}" type="datetimeFigureOut">
              <a:rPr lang="en-US" smtClean="0"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A72F3-9C0F-4500-829F-BE94FCF96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856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tif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94"/>
          <a:stretch/>
        </p:blipFill>
        <p:spPr>
          <a:xfrm>
            <a:off x="0" y="-166247"/>
            <a:ext cx="12192000" cy="7024248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0" y="-166248"/>
            <a:ext cx="12192000" cy="7024247"/>
          </a:xfrm>
          <a:prstGeom prst="rect">
            <a:avLst/>
          </a:prstGeom>
          <a:solidFill>
            <a:schemeClr val="accent5">
              <a:lumMod val="50000"/>
              <a:alpha val="6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75572" y="1179522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br>
              <a:rPr lang="en-US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Recruitment </a:t>
            </a:r>
            <a:br>
              <a:rPr lang="en-US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br>
              <a:rPr lang="en-US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Retention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6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0070137"/>
              </p:ext>
            </p:extLst>
          </p:nvPr>
        </p:nvGraphicFramePr>
        <p:xfrm>
          <a:off x="304800" y="259080"/>
          <a:ext cx="11628120" cy="6446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5071938" y="157102"/>
            <a:ext cx="2093843" cy="400110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Services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082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2219276"/>
              </p:ext>
            </p:extLst>
          </p:nvPr>
        </p:nvGraphicFramePr>
        <p:xfrm>
          <a:off x="829147" y="222412"/>
          <a:ext cx="10515600" cy="6314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5040025" y="222412"/>
            <a:ext cx="2093843" cy="400110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Services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5389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349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Raleway" panose="020B0503030101060003" pitchFamily="34" charset="0"/>
              </a:rPr>
              <a:t>Total of All Staff by Years of Service</a:t>
            </a:r>
            <a:endParaRPr lang="en-US" sz="3600" b="1" dirty="0">
              <a:solidFill>
                <a:schemeClr val="accent5">
                  <a:lumMod val="50000"/>
                </a:schemeClr>
              </a:solidFill>
              <a:latin typeface="Raleway" panose="020B0503030101060003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8630911"/>
              </p:ext>
            </p:extLst>
          </p:nvPr>
        </p:nvGraphicFramePr>
        <p:xfrm>
          <a:off x="838200" y="1013988"/>
          <a:ext cx="10515600" cy="55497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Rectangle 13"/>
          <p:cNvSpPr/>
          <p:nvPr/>
        </p:nvSpPr>
        <p:spPr>
          <a:xfrm>
            <a:off x="1690354" y="5667469"/>
            <a:ext cx="9216428" cy="8962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04928" y="5551412"/>
            <a:ext cx="570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&lt;1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45664" y="5551412"/>
            <a:ext cx="570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&lt;2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6400" y="5551412"/>
            <a:ext cx="570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2-5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26795" y="5551412"/>
            <a:ext cx="823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5-10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80013" y="5551412"/>
            <a:ext cx="823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10-15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53190" y="5551412"/>
            <a:ext cx="823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15-20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26367" y="5551412"/>
            <a:ext cx="934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&gt;20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1" y="5736078"/>
            <a:ext cx="2290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 of Service</a:t>
            </a:r>
            <a:endParaRPr lang="en-US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134839" y="264411"/>
            <a:ext cx="1922321" cy="369332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dirty="0" smtClean="0">
                <a:solidFill>
                  <a:schemeClr val="accent5">
                    <a:lumMod val="50000"/>
                  </a:schemeClr>
                </a:solidFill>
                <a:latin typeface="Raleway" panose="020B0503030101060003" pitchFamily="34" charset="0"/>
                <a:cs typeface="Arial" panose="020B0604020202020204" pitchFamily="34" charset="0"/>
              </a:rPr>
              <a:t>Health Services</a:t>
            </a:r>
            <a:endParaRPr lang="en-US" sz="1800" b="1" dirty="0">
              <a:solidFill>
                <a:schemeClr val="accent5">
                  <a:lumMod val="50000"/>
                </a:schemeClr>
              </a:solidFill>
              <a:latin typeface="Raleway" panose="020B0503030101060003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13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35" y="2272891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 </a:t>
            </a:r>
            <a:b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Services</a:t>
            </a:r>
            <a:endParaRPr lang="en-US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441" y="1630284"/>
            <a:ext cx="4199742" cy="26107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64" y="1821053"/>
            <a:ext cx="3978465" cy="1944886"/>
          </a:xfrm>
          <a:prstGeom prst="rect">
            <a:avLst/>
          </a:prstGeom>
        </p:spPr>
      </p:pic>
      <p:sp>
        <p:nvSpPr>
          <p:cNvPr id="5" name="Flowchart: Manual Input 4"/>
          <p:cNvSpPr/>
          <p:nvPr/>
        </p:nvSpPr>
        <p:spPr>
          <a:xfrm>
            <a:off x="0" y="6196182"/>
            <a:ext cx="12284364" cy="661818"/>
          </a:xfrm>
          <a:prstGeom prst="flowChartManualInpu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4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9707738"/>
              </p:ext>
            </p:extLst>
          </p:nvPr>
        </p:nvGraphicFramePr>
        <p:xfrm>
          <a:off x="400050" y="214313"/>
          <a:ext cx="114300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/>
          <p:cNvSpPr/>
          <p:nvPr/>
        </p:nvSpPr>
        <p:spPr>
          <a:xfrm>
            <a:off x="606582" y="2408222"/>
            <a:ext cx="353085" cy="262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06582" y="3511236"/>
            <a:ext cx="353085" cy="262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06582" y="4602131"/>
            <a:ext cx="353085" cy="262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6228784"/>
            <a:ext cx="353085" cy="344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63634" y="6228784"/>
            <a:ext cx="353085" cy="34403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"/>
          <p:cNvSpPr txBox="1"/>
          <p:nvPr/>
        </p:nvSpPr>
        <p:spPr>
          <a:xfrm>
            <a:off x="4052179" y="6228784"/>
            <a:ext cx="2616452" cy="344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TERMINATIONS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1223724" y="6228784"/>
            <a:ext cx="2616452" cy="344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HIRES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08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9176166"/>
              </p:ext>
            </p:extLst>
          </p:nvPr>
        </p:nvGraphicFramePr>
        <p:xfrm>
          <a:off x="314325" y="434567"/>
          <a:ext cx="11687175" cy="6123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838200" y="6228784"/>
            <a:ext cx="353085" cy="344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663634" y="6228784"/>
            <a:ext cx="353085" cy="34403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1"/>
          <p:cNvSpPr txBox="1"/>
          <p:nvPr/>
        </p:nvSpPr>
        <p:spPr>
          <a:xfrm>
            <a:off x="4052179" y="6228784"/>
            <a:ext cx="2616452" cy="344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TERMINATIONS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1223724" y="6228784"/>
            <a:ext cx="2616452" cy="344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HIRES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18145" y="234067"/>
            <a:ext cx="78795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 </a:t>
            </a:r>
            <a:r>
              <a:rPr lang="en-US" sz="3600" b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Childrens</a:t>
            </a: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Learning Center </a:t>
            </a: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Hires and Terminations</a:t>
            </a:r>
          </a:p>
        </p:txBody>
      </p:sp>
    </p:spTree>
    <p:extLst>
      <p:ext uri="{BB962C8B-B14F-4D97-AF65-F5344CB8AC3E}">
        <p14:creationId xmlns:p14="http://schemas.microsoft.com/office/powerpoint/2010/main" val="14418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38200" y="6228784"/>
            <a:ext cx="353085" cy="344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663634" y="6228784"/>
            <a:ext cx="353085" cy="34403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1"/>
          <p:cNvSpPr txBox="1"/>
          <p:nvPr/>
        </p:nvSpPr>
        <p:spPr>
          <a:xfrm>
            <a:off x="4052179" y="6228784"/>
            <a:ext cx="2616452" cy="344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TERMINATIONS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1223724" y="6228784"/>
            <a:ext cx="2616452" cy="344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HIRES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4390145"/>
              </p:ext>
            </p:extLst>
          </p:nvPr>
        </p:nvGraphicFramePr>
        <p:xfrm>
          <a:off x="307818" y="588476"/>
          <a:ext cx="11678970" cy="5282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761307" y="298764"/>
            <a:ext cx="65094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 </a:t>
            </a: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Early Learning Center </a:t>
            </a: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Hires and Terminations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22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8569916"/>
              </p:ext>
            </p:extLst>
          </p:nvPr>
        </p:nvGraphicFramePr>
        <p:xfrm>
          <a:off x="499282" y="813355"/>
          <a:ext cx="11692718" cy="5904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8"/>
          <p:cNvSpPr txBox="1"/>
          <p:nvPr/>
        </p:nvSpPr>
        <p:spPr>
          <a:xfrm>
            <a:off x="2471513" y="391104"/>
            <a:ext cx="7248973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 </a:t>
            </a: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 and After School</a:t>
            </a: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Hires and Terminations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8200" y="6228784"/>
            <a:ext cx="353085" cy="344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663634" y="6228784"/>
            <a:ext cx="353085" cy="34403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1"/>
          <p:cNvSpPr txBox="1"/>
          <p:nvPr/>
        </p:nvSpPr>
        <p:spPr>
          <a:xfrm>
            <a:off x="4052179" y="6228784"/>
            <a:ext cx="2616452" cy="344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TERMINATIONS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1223724" y="6228784"/>
            <a:ext cx="2616452" cy="344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HIRES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64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4514119"/>
              </p:ext>
            </p:extLst>
          </p:nvPr>
        </p:nvGraphicFramePr>
        <p:xfrm>
          <a:off x="-869157" y="0"/>
          <a:ext cx="13930313" cy="7426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33417" y="497019"/>
            <a:ext cx="8525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 Reasons for Terminations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930400" y="4903738"/>
            <a:ext cx="9033164" cy="12476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132292" y="1098539"/>
            <a:ext cx="2099432" cy="4184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638936"/>
              </p:ext>
            </p:extLst>
          </p:nvPr>
        </p:nvGraphicFramePr>
        <p:xfrm>
          <a:off x="2371093" y="4714778"/>
          <a:ext cx="7557997" cy="143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652">
                  <a:extLst>
                    <a:ext uri="{9D8B030D-6E8A-4147-A177-3AD203B41FA5}">
                      <a16:colId xmlns:a16="http://schemas.microsoft.com/office/drawing/2014/main" val="323927181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235496253"/>
                    </a:ext>
                  </a:extLst>
                </a:gridCol>
                <a:gridCol w="803564">
                  <a:extLst>
                    <a:ext uri="{9D8B030D-6E8A-4147-A177-3AD203B41FA5}">
                      <a16:colId xmlns:a16="http://schemas.microsoft.com/office/drawing/2014/main" val="3735038256"/>
                    </a:ext>
                  </a:extLst>
                </a:gridCol>
                <a:gridCol w="923636">
                  <a:extLst>
                    <a:ext uri="{9D8B030D-6E8A-4147-A177-3AD203B41FA5}">
                      <a16:colId xmlns:a16="http://schemas.microsoft.com/office/drawing/2014/main" val="1589414804"/>
                    </a:ext>
                  </a:extLst>
                </a:gridCol>
                <a:gridCol w="803564">
                  <a:extLst>
                    <a:ext uri="{9D8B030D-6E8A-4147-A177-3AD203B41FA5}">
                      <a16:colId xmlns:a16="http://schemas.microsoft.com/office/drawing/2014/main" val="3443587362"/>
                    </a:ext>
                  </a:extLst>
                </a:gridCol>
                <a:gridCol w="794327">
                  <a:extLst>
                    <a:ext uri="{9D8B030D-6E8A-4147-A177-3AD203B41FA5}">
                      <a16:colId xmlns:a16="http://schemas.microsoft.com/office/drawing/2014/main" val="1798523538"/>
                    </a:ext>
                  </a:extLst>
                </a:gridCol>
                <a:gridCol w="997528">
                  <a:extLst>
                    <a:ext uri="{9D8B030D-6E8A-4147-A177-3AD203B41FA5}">
                      <a16:colId xmlns:a16="http://schemas.microsoft.com/office/drawing/2014/main" val="1536727939"/>
                    </a:ext>
                  </a:extLst>
                </a:gridCol>
                <a:gridCol w="948300">
                  <a:extLst>
                    <a:ext uri="{9D8B030D-6E8A-4147-A177-3AD203B41FA5}">
                      <a16:colId xmlns:a16="http://schemas.microsoft.com/office/drawing/2014/main" val="1104729287"/>
                    </a:ext>
                  </a:extLst>
                </a:gridCol>
                <a:gridCol w="862026">
                  <a:extLst>
                    <a:ext uri="{9D8B030D-6E8A-4147-A177-3AD203B41FA5}">
                      <a16:colId xmlns:a16="http://schemas.microsoft.com/office/drawing/2014/main" val="1700580019"/>
                    </a:ext>
                  </a:extLst>
                </a:gridCol>
              </a:tblGrid>
              <a:tr h="1436640">
                <a:tc>
                  <a:txBody>
                    <a:bodyPr/>
                    <a:lstStyle/>
                    <a:p>
                      <a:pPr algn="r"/>
                      <a:r>
                        <a:rPr lang="en-US" sz="1600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College</a:t>
                      </a:r>
                      <a:endParaRPr lang="en-US" sz="1600" baseline="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vert="vert27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Career</a:t>
                      </a:r>
                    </a:p>
                    <a:p>
                      <a:pPr algn="r"/>
                      <a:r>
                        <a:rPr lang="en-US" sz="1600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Change</a:t>
                      </a:r>
                      <a:endParaRPr lang="en-US" sz="1600" baseline="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vert="vert27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Moved</a:t>
                      </a:r>
                      <a:endParaRPr lang="en-US" sz="1600" baseline="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vert="vert27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Military</a:t>
                      </a:r>
                    </a:p>
                    <a:p>
                      <a:pPr algn="r"/>
                      <a:r>
                        <a:rPr lang="en-US" sz="1600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Move</a:t>
                      </a:r>
                      <a:endParaRPr lang="en-US" sz="1600" baseline="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vert="vert27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Personal </a:t>
                      </a:r>
                      <a:endParaRPr lang="en-US" sz="1600" baseline="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vert="vert27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Medical</a:t>
                      </a:r>
                      <a:endParaRPr lang="en-US" sz="1600" baseline="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vert="vert27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Job</a:t>
                      </a:r>
                    </a:p>
                    <a:p>
                      <a:pPr algn="r"/>
                      <a:r>
                        <a:rPr lang="en-US" sz="1600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Satisfaction</a:t>
                      </a:r>
                      <a:endParaRPr lang="en-US" sz="1600" baseline="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vert="vert27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School</a:t>
                      </a:r>
                    </a:p>
                    <a:p>
                      <a:pPr algn="r"/>
                      <a:r>
                        <a:rPr lang="en-US" sz="1600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District</a:t>
                      </a:r>
                      <a:endParaRPr lang="en-US" sz="1600" baseline="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vert="vert27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Background</a:t>
                      </a:r>
                    </a:p>
                    <a:p>
                      <a:pPr algn="r"/>
                      <a:r>
                        <a:rPr lang="en-US" sz="1600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Check</a:t>
                      </a:r>
                      <a:endParaRPr lang="en-US" sz="1600" baseline="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vert="vert27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5410517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4959999" y="127687"/>
            <a:ext cx="2295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Children’s Services</a:t>
            </a:r>
            <a:endParaRPr lang="en-US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022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392" y="2240957"/>
            <a:ext cx="7990100" cy="1733513"/>
          </a:xfrm>
          <a:prstGeom prst="rect">
            <a:avLst/>
          </a:prstGeom>
        </p:spPr>
      </p:pic>
      <p:sp>
        <p:nvSpPr>
          <p:cNvPr id="6" name="Flowchart: Manual Input 5"/>
          <p:cNvSpPr/>
          <p:nvPr/>
        </p:nvSpPr>
        <p:spPr>
          <a:xfrm>
            <a:off x="0" y="6196182"/>
            <a:ext cx="12284364" cy="661818"/>
          </a:xfrm>
          <a:prstGeom prst="flowChartManualInpu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03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996684"/>
            <a:ext cx="10515600" cy="1076891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 Corporations</a:t>
            </a:r>
            <a:endParaRPr lang="en-US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181"/>
          <a:stretch/>
        </p:blipFill>
        <p:spPr>
          <a:xfrm>
            <a:off x="2771469" y="2269217"/>
            <a:ext cx="6636362" cy="727467"/>
          </a:xfrm>
          <a:prstGeom prst="rect">
            <a:avLst/>
          </a:prstGeom>
        </p:spPr>
      </p:pic>
      <p:sp>
        <p:nvSpPr>
          <p:cNvPr id="5" name="Flowchart: Manual Input 4"/>
          <p:cNvSpPr/>
          <p:nvPr/>
        </p:nvSpPr>
        <p:spPr>
          <a:xfrm>
            <a:off x="0" y="6196182"/>
            <a:ext cx="12284364" cy="661818"/>
          </a:xfrm>
          <a:prstGeom prst="flowChartManualInpu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3501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2" t="13942" r="9820" b="7014"/>
          <a:stretch/>
        </p:blipFill>
        <p:spPr>
          <a:xfrm>
            <a:off x="3037942" y="516415"/>
            <a:ext cx="5869186" cy="577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5241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7936840"/>
              </p:ext>
            </p:extLst>
          </p:nvPr>
        </p:nvGraphicFramePr>
        <p:xfrm>
          <a:off x="242888" y="185737"/>
          <a:ext cx="11730037" cy="6543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942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9101613"/>
              </p:ext>
            </p:extLst>
          </p:nvPr>
        </p:nvGraphicFramePr>
        <p:xfrm>
          <a:off x="148533" y="312353"/>
          <a:ext cx="11701463" cy="6472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45328" y="497019"/>
            <a:ext cx="8525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 Reasons for Terminations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506624" y="127687"/>
            <a:ext cx="1202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Home</a:t>
            </a:r>
            <a:endParaRPr lang="en-US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80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174" y="1828921"/>
            <a:ext cx="8265814" cy="2685201"/>
          </a:xfrm>
          <a:prstGeom prst="rect">
            <a:avLst/>
          </a:prstGeom>
        </p:spPr>
      </p:pic>
      <p:sp>
        <p:nvSpPr>
          <p:cNvPr id="6" name="Flowchart: Manual Input 5"/>
          <p:cNvSpPr/>
          <p:nvPr/>
        </p:nvSpPr>
        <p:spPr>
          <a:xfrm>
            <a:off x="0" y="6196182"/>
            <a:ext cx="12284364" cy="661818"/>
          </a:xfrm>
          <a:prstGeom prst="flowChartManualInpu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0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7429080"/>
              </p:ext>
            </p:extLst>
          </p:nvPr>
        </p:nvGraphicFramePr>
        <p:xfrm>
          <a:off x="242888" y="157163"/>
          <a:ext cx="11715750" cy="6543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838200" y="6228784"/>
            <a:ext cx="353085" cy="344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663634" y="6228784"/>
            <a:ext cx="353085" cy="34403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1"/>
          <p:cNvSpPr txBox="1"/>
          <p:nvPr/>
        </p:nvSpPr>
        <p:spPr>
          <a:xfrm>
            <a:off x="4052179" y="6228784"/>
            <a:ext cx="2616452" cy="344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TERMINATIONS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1223724" y="6228784"/>
            <a:ext cx="2616452" cy="344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HIRES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62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8344558"/>
              </p:ext>
            </p:extLst>
          </p:nvPr>
        </p:nvGraphicFramePr>
        <p:xfrm>
          <a:off x="807038" y="757170"/>
          <a:ext cx="11730037" cy="6357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86597" y="774683"/>
            <a:ext cx="89810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 Reasons for Terminations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37298" y="442921"/>
            <a:ext cx="4479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Bay Vista Commons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44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1298"/>
          <a:stretch/>
        </p:blipFill>
        <p:spPr>
          <a:xfrm>
            <a:off x="0" y="0"/>
            <a:ext cx="12192000" cy="6880634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6CCFF">
              <a:alpha val="2549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499543"/>
            <a:ext cx="9144000" cy="2387600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US" sz="7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370" y="416460"/>
            <a:ext cx="6817260" cy="117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67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6285021"/>
              </p:ext>
            </p:extLst>
          </p:nvPr>
        </p:nvGraphicFramePr>
        <p:xfrm>
          <a:off x="411480" y="106680"/>
          <a:ext cx="11445240" cy="6507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838200" y="6228784"/>
            <a:ext cx="353085" cy="344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663634" y="6228784"/>
            <a:ext cx="353085" cy="34403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1"/>
          <p:cNvSpPr txBox="1"/>
          <p:nvPr/>
        </p:nvSpPr>
        <p:spPr>
          <a:xfrm>
            <a:off x="4052179" y="6228784"/>
            <a:ext cx="2616452" cy="344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TERMINATIONS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1223724" y="6228784"/>
            <a:ext cx="2616452" cy="344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HIRES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2509613" y="106680"/>
            <a:ext cx="7248973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 </a:t>
            </a:r>
            <a:r>
              <a:rPr lang="en-US" sz="3600" b="1" u="sng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Combined</a:t>
            </a: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Corporations</a:t>
            </a: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Hires and Terminations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750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6014738"/>
              </p:ext>
            </p:extLst>
          </p:nvPr>
        </p:nvGraphicFramePr>
        <p:xfrm>
          <a:off x="661657" y="122039"/>
          <a:ext cx="10820400" cy="5974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802" y="5086937"/>
            <a:ext cx="964410" cy="3946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104" y="5035223"/>
            <a:ext cx="1018779" cy="4980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058" y="5172709"/>
            <a:ext cx="1504860" cy="3264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504" y="5086937"/>
            <a:ext cx="1533088" cy="49803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85115" y="6246719"/>
            <a:ext cx="353085" cy="344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10549" y="6246719"/>
            <a:ext cx="353085" cy="34403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1"/>
          <p:cNvSpPr txBox="1"/>
          <p:nvPr/>
        </p:nvSpPr>
        <p:spPr>
          <a:xfrm>
            <a:off x="3699094" y="6246719"/>
            <a:ext cx="2616452" cy="344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TERMINATIONS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870639" y="6246719"/>
            <a:ext cx="2616452" cy="344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HIRES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8802" y="3511585"/>
            <a:ext cx="707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169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19593" y="3004242"/>
            <a:ext cx="707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164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67452" y="4525726"/>
            <a:ext cx="707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74691" y="4125616"/>
            <a:ext cx="707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33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45053" y="4619584"/>
            <a:ext cx="707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73680" y="4125616"/>
            <a:ext cx="707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38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74930" y="4619584"/>
            <a:ext cx="707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88837" y="4125616"/>
            <a:ext cx="707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094648" y="2604132"/>
            <a:ext cx="707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270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701230" y="2131595"/>
            <a:ext cx="707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263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371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287" y="2086044"/>
            <a:ext cx="5559896" cy="2274934"/>
          </a:xfrm>
          <a:prstGeom prst="rect">
            <a:avLst/>
          </a:prstGeom>
        </p:spPr>
      </p:pic>
      <p:sp>
        <p:nvSpPr>
          <p:cNvPr id="10" name="Flowchart: Manual Input 9"/>
          <p:cNvSpPr/>
          <p:nvPr/>
        </p:nvSpPr>
        <p:spPr>
          <a:xfrm>
            <a:off x="0" y="6196182"/>
            <a:ext cx="12284364" cy="661818"/>
          </a:xfrm>
          <a:prstGeom prst="flowChartManualInpu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092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 Hires and Terminations</a:t>
            </a:r>
            <a:endParaRPr lang="en-US" sz="36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2649149"/>
              </p:ext>
            </p:extLst>
          </p:nvPr>
        </p:nvGraphicFramePr>
        <p:xfrm>
          <a:off x="603186" y="97279"/>
          <a:ext cx="11202909" cy="7308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/>
          <p:cNvSpPr/>
          <p:nvPr/>
        </p:nvSpPr>
        <p:spPr>
          <a:xfrm>
            <a:off x="838200" y="6228784"/>
            <a:ext cx="353085" cy="344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63634" y="6228784"/>
            <a:ext cx="353085" cy="34403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1"/>
          <p:cNvSpPr txBox="1"/>
          <p:nvPr/>
        </p:nvSpPr>
        <p:spPr>
          <a:xfrm>
            <a:off x="4052179" y="6228784"/>
            <a:ext cx="2616452" cy="344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TERMINATIONS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58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0422023"/>
              </p:ext>
            </p:extLst>
          </p:nvPr>
        </p:nvGraphicFramePr>
        <p:xfrm>
          <a:off x="81481" y="1"/>
          <a:ext cx="11760452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/>
          <p:cNvSpPr/>
          <p:nvPr/>
        </p:nvSpPr>
        <p:spPr>
          <a:xfrm>
            <a:off x="-190122" y="5857593"/>
            <a:ext cx="1620570" cy="16115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cap="small" dirty="0"/>
          </a:p>
        </p:txBody>
      </p:sp>
    </p:spTree>
    <p:extLst>
      <p:ext uri="{BB962C8B-B14F-4D97-AF65-F5344CB8AC3E}">
        <p14:creationId xmlns:p14="http://schemas.microsoft.com/office/powerpoint/2010/main" val="354470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4290513"/>
              </p:ext>
            </p:extLst>
          </p:nvPr>
        </p:nvGraphicFramePr>
        <p:xfrm>
          <a:off x="561919" y="261947"/>
          <a:ext cx="10836394" cy="637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13576" y="5893806"/>
            <a:ext cx="1638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Non-Nursing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endParaRPr lang="en-US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33194" y="261947"/>
            <a:ext cx="2093843" cy="400110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Services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529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3013133"/>
              </p:ext>
            </p:extLst>
          </p:nvPr>
        </p:nvGraphicFramePr>
        <p:xfrm>
          <a:off x="381000" y="78463"/>
          <a:ext cx="11445240" cy="6657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/>
          <p:cNvSpPr/>
          <p:nvPr/>
        </p:nvSpPr>
        <p:spPr>
          <a:xfrm>
            <a:off x="5056698" y="78463"/>
            <a:ext cx="2093843" cy="400110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Services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662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 Boardroom]]</Template>
  <TotalTime>631</TotalTime>
  <Words>224</Words>
  <Application>Microsoft Office PowerPoint</Application>
  <PresentationFormat>Widescreen</PresentationFormat>
  <Paragraphs>127</Paragraphs>
  <Slides>26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Raleway</vt:lpstr>
      <vt:lpstr>Office Theme</vt:lpstr>
      <vt:lpstr>PowerPoint Presentation</vt:lpstr>
      <vt:lpstr>All Corporations</vt:lpstr>
      <vt:lpstr>PowerPoint Presentation</vt:lpstr>
      <vt:lpstr>PowerPoint Presentation</vt:lpstr>
      <vt:lpstr>PowerPoint Presentation</vt:lpstr>
      <vt:lpstr> 2017 Hires and Terminations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Total of All Staff by Years of Service</vt:lpstr>
      <vt:lpstr>Children  Services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Questions?</vt:lpstr>
    </vt:vector>
  </TitlesOfParts>
  <Company>Martha &amp; Mary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Services Terminations</dc:title>
  <dc:creator>Kami DeHeer</dc:creator>
  <cp:lastModifiedBy>Jennifer Bailey</cp:lastModifiedBy>
  <cp:revision>57</cp:revision>
  <cp:lastPrinted>2018-01-26T00:52:50Z</cp:lastPrinted>
  <dcterms:created xsi:type="dcterms:W3CDTF">2018-01-21T22:30:20Z</dcterms:created>
  <dcterms:modified xsi:type="dcterms:W3CDTF">2018-01-26T16:45:09Z</dcterms:modified>
</cp:coreProperties>
</file>